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ink/inkAction1.xml" ContentType="application/vnd.ms-office.inkAction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ink/inkAction2.xml" ContentType="application/vnd.ms-office.inkAction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9"/>
  </p:notesMasterIdLst>
  <p:sldIdLst>
    <p:sldId id="258" r:id="rId2"/>
    <p:sldId id="270" r:id="rId3"/>
    <p:sldId id="279" r:id="rId4"/>
    <p:sldId id="419" r:id="rId5"/>
    <p:sldId id="260" r:id="rId6"/>
    <p:sldId id="420" r:id="rId7"/>
    <p:sldId id="298" r:id="rId8"/>
    <p:sldId id="342" r:id="rId9"/>
    <p:sldId id="264" r:id="rId10"/>
    <p:sldId id="269" r:id="rId11"/>
    <p:sldId id="407" r:id="rId12"/>
    <p:sldId id="265" r:id="rId13"/>
    <p:sldId id="424" r:id="rId14"/>
    <p:sldId id="431" r:id="rId15"/>
    <p:sldId id="276" r:id="rId16"/>
    <p:sldId id="286" r:id="rId17"/>
    <p:sldId id="375" r:id="rId18"/>
    <p:sldId id="425" r:id="rId19"/>
    <p:sldId id="376" r:id="rId20"/>
    <p:sldId id="377" r:id="rId21"/>
    <p:sldId id="378" r:id="rId22"/>
    <p:sldId id="426" r:id="rId23"/>
    <p:sldId id="427" r:id="rId24"/>
    <p:sldId id="428" r:id="rId25"/>
    <p:sldId id="369" r:id="rId26"/>
    <p:sldId id="415" r:id="rId27"/>
    <p:sldId id="352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1647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2-03-14T22:33:29.617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FFC000"/>
    </inkml:brush>
    <inkml:brush xml:id="br2">
      <inkml:brushProperty name="width" value="0.05292" units="cm"/>
      <inkml:brushProperty name="height" value="0.05292" units="cm"/>
      <inkml:brushProperty name="color" value="#00B050"/>
    </inkml:brush>
  </inkml:definitions>
  <iact:action type="add" startTime="57540">
    <iact:property name="dataType"/>
    <iact:actionData xml:id="d0">
      <inkml:trace xmlns:inkml="http://www.w3.org/2003/InkML" xml:id="stk0" contextRef="#ctx0" brushRef="#br0">20731 16063 0,'-62'-125'81,"-1"1"-74,-61-63 2,-1 0-2,1 0 1,-63 1 0,0-63 0,125 124 0,0 1-2,-63-1 4,1 1-4,62-1 2,-63-124 0,63 62 0,-63 1 0,1-1 0,61 0 0,-61-62 1,62 62-2,-1-124-1,63 62 2,-62 0 0,0 62 0,0 0-1,62 63 2,-63-125-1,1 62-1,0 63 2,62 61-2,-62-61 2,62-63-1,0 63-2,0-63 2,-63 62 0,1-61 1,62 61-2,0-62 1,0 0 0,-62 1 0,62-1 0,0 0 0,0 63-3,0-125 4,0 124-2,0-62 2,0 63-1,0-63 0,0 0 1,0 63-2,0 62 2,0-63-2,0 1-1,62-1 2,-62 1 0,62 61 0,-62-61 0,63-1 0,61 1 0,-124-1 1,125 1-2,-63-1 0,62 63 2,1-63-3,-63 63 2,125-62 0,-62-1 7,-1 63-6,63-63-1,-125 125-1,0-62 2,1 0-2,61 62 2,1-62-1,-1 62-1,-62 0 0,125 0 1,0 0 0,-125 0 0,125 0 0,-63 0 16,1 0-16,-1 0-3,1 0 4,-1 0-1,1 124 0,-1-62 0,-61 1 0,123-1 2,-186 0-4,63 0 1,123 1 0,-61 61 1,0 1 0,-1-1 0,63 1 0,62-1 0,-187 1 0,187-63-1,-124 63 1,-1-1 0,1 1 0,-1-1 0,1-62-2,-63 63 3,0-63 7,-62 63-1,125-125-7,-125 62 0,124-62 0,-124 124-2,62-124 3,1 125-1,-1-125 0,0 62-1,0 0 1,1 1 1,-1 61-2,0-124 1,0 125 1,1-125-2,-1 62 0,-62 0 0,62 0 2,0 63-1,1-63-1,-63 0 2,186 125-1,-186-125 0,63 1-1,61 61 1,-61-62 1,-63 63-1,62-125-3,-62 62 4,124 63-2,-124-63 2,63 62-1,-1 1 0,62 0-1,-61-63 2,-1 125-1,62-63-2,-61 1 1,61-1 4,-62 63-5,1-187 1,-1 124 1,0 1 1,-62-63-1,125 63-1,-63-63 2,0 62-2,63 63 2,-1-62-4,1 61 3,-1-61 0,-62-1 1,1-61-1,-1 61 0,62 63 0,-61-125 0,-1 0-1,0 63-1,0-63 4,1 63-2,-63-63-1,0 0 1,62 63 0,0-1 0,0 63-1,-62-62 2,63-63-1,-1 125 0,-62-63-1,62 63 0,-62-63 1,0 63-1,62 0 1,-62 0 0,63-63 1,-63 63-1,0 62-1,0-125 1,0 63 0,0-62-1,0 61 2,0 1-2,0-62 0,0 62 1,62-63 2,-62 63-3,0 0 1,0-1 0,0-61 0,0-63 0,0 125 0,0-63-3,0-61 4,0 61 6,0-62-5,0 1-3,-62 61 2,62 1-1,-63-63 5,63 62-5,-62-124 2,62 125-4,-62-63 10,0 0-8,62 1 0,-63-63-1,63 62 2,-62 0-2,0-62 8,-63 62-7,63-62 0,-62 63 0,-1-63 0,1 0 0,-1 62 0,1-62 0,-1 0 0,-62 0-3,63 0 4,-125 0 1,62 0-4,-186 0 2,186 0 0,-62-62 0,0-1 0,0 1 0,62 62 0,0-62 0,0 62 0,1 0-2,-1 0 2,-62-62 0,124-1 0,-124 1 0,125 62 0,-1-124 0,-186-1-1,187 125 2,-125-124-2,124 61 0,1 1 3,-63 62-4,0 0 2,125-124 0,-125 124 0,62-63 0,-61 1 0,-1 0 0,62 0 0,63-63 0,-62 63-2,-125 0 1,186-1 2,1 63-1,-62-62 0,61 0 8,-61 0-8,62 62 0,-63-63 0,63 1 0,-63 0 7,125 0-8,-62-1 0,0 1 1,62 0 9,-62 62-10,62-125 9,-63 125-7,63-62-3,-62 62 2,62-62-1,0 0 10,-62-1-9,62 1 7,0 0 15,0-63-10,-62 63-7,62 0 3,0-1-8,0 1 16,-63 62-18,63-62 9,0 0 9,0-1-16,-62 63 0,62-62 17,0 0 5,0-63-14,0 63 8,0 0-18,-62 62 1,62-125 2,0 63 7,0-62-9,0 61 9,0 1-7,-62 62-1,62-62 0,0 0 46,0-1-16,0 1-30,0 0 8,-63 62 0,1-62 0,62-1 0,0 1-9,0 0 87,0 0-79,-62-1 1,62 1-7,0 0 14</inkml:trace>
    </iact:actionData>
  </iact:action>
  <iact:action type="add" startTime="67529">
    <iact:property name="dataType"/>
    <iact:actionData xml:id="d1">
      <inkml:trace xmlns:inkml="http://www.w3.org/2003/InkML" xml:id="stk1" contextRef="#ctx0" brushRef="#br1">21042 9401 0,'0'-62'84,"0"-62"-76,62-1-1,1-124 1,-1 125 0,0-188 0,0 126 0,63 61 0,-1-62 0,1 1-2,-63-63 1,125 62 2,-63 0-2,1 125 2,-63-125-2,125 63 1,-125-63 0,125 0 1,-62 62-3,-63 63 2,125 0 1,-63-63-2,1 1 0,-1-1 1,1 63 0,-63-62 1,125-1-1,-125 63 7,-62 0-7,62 62-1,-62-63 1,125 63 0,-125-62-1,62 62 1,62-124 1,-61-1-2,61 63 2,-62-125-2,125 125 0,-62-125 0,-1 125 2,-124 0-2,125 62 2,-63-63-2,0 63 10,0 0 7,1 0-10,-1 0-7,63 0 9,-63 0-7,62 0-2,-61 0 2,61 63-1,1-1 0,61 62 0,-123-61-2,61 61 1,63-62 2,0 63 0,-63-125-3,63 187 2,62-63 1,-62 1-1,62 124 0,-249-187 0,124 0 0,63 0 0,-63 63-2,-61-63 1,-63 63 2,124-63-2,-62 0 2,-62 63-1,63-125 0,-63 124 0,0-62 0,62 1-2,0-1 2,-62 0 0,63 1 0,-1 61 0,-62-62-1,0 1 1,62 61 1,0-62 0,-62 1-2,0-1 1,0 0-2,0 0 1,63 125 2,-1-62 0,0-1-3,0 1 3,1-1-1,-63 63 0,124 0 0,-62-63-1,-62 63 2,63-63-4,-1 1 4,0-1-2,0 1 2,1 62 1,61-1-4,-124 64 2,125-64 0,-63 1 0,0 0 0,-62-63 0,62 63-2,63-62 2,-63 61 0,-62-61 0,0-1 0,62 1-1,63 186 2,-125-124-1,62 0 0,-62-1 0,62 1-2,-62-62 2,0 61 0,0-123 0,0 61-1,63 1 1,-63-63 1,0 0-1,0 125 0,0-125-1,0 1 0,0-1 3,0 62-4,0 1 3,-63-1-2,1-61 0,62 61 2,-62 1-1,0-1 0,62 1-1,0-1 1,-63-62-1,1 63 1,62-1 0,-62 63 0,0-62 1,-1 61-2,63 1 0,-124-62 2,62-1-1,-1 63 0,1-62 0,0-1-2,0 1 2,-63-1 0,125-62 0,-62 1-1,-63 186 2,1-249-1,-1 249-1,1-187 2,-1 125-2,1-1 0,-1-61 1,1-63 0,-1 63-1,63-125 2,0 62-2,-63 0 2,63-62-1,0 0-1,-63 62 2,1-62 6,61 0-9,1 63 3,-62-63 6,124 62-6,-125-62-1,63 0 0,0 0 8,-125 0 20,-187 0-26,312 0-2,0 0 0,-63 0 0,1-62 0,62 62 0,-63-63 6,1 63-6,-1-62-1,63 0 2,-125 0-2,0 62 2,-62-125-1,62 63-1,63 0 2,-1-1-1,-61 1 0,123 0 6,-123-63-7,123 63 2,1 0-1,-62 0 0,-1-63 3,63 1-6,-125-1 3,63-62-2,-63 63 2,125-1 0,-63 63 0,1-62 0,-1-1 0,1 125 0,124-187 0,-125 125 0,63 0 0,0-63 0,-1 125 0,-61-124-3,124 61 4,-62-61-2,-1 62 10,1-125-9,-63 0 8,-186-498 15,249 561-24,-63-1 1,125 63 7,-62 0-7,62 0 1,-62 62-1,62-63 0,-62-61 5,62-1-4,-63 63-1,1-62 0,-62-1-1,61 1 10,1-1-9,62 63 1,-62-63-2,0 1-1,-1-63 2,-61 62 0,-125-435 25,187 436-26,-1 124 0,63-125 2,0 63-3,-62 62 3,62-125-2,0 63 1,0 0 0,0 0 1,-62 62 6,62-63-7,-62 63-1,62-62 2,0 0-1,-63 62-1,63-62 1,0-1-1,-62 1 1,62 0-1,0 0 10,0-1-10,-62 1 2,62 0-1,-62 0 6,62-1-7,0 1 10,0-62-1,0 61-1,0 1 0,0 0 1,0 0 0,0-1 8,0-61 0,0 61 0,0 1-10,0 0-7,0 0 32,0-1-23,62 63-9,-62-62 1,0 0 0,62 0 8,0-63-8,1 63 1,-1 0-2,-62-1 1,0 1-2,62 0 2,-62 0 16,62 62-15,-62-63-2,63 63 31,-63-62-13,0 0-1,62 62-8,-62-62 6,0-1-14,0 1 32,62 62-32,-62-62 0,62 62 0,1-62-2,-1-1 2,0 63 8,0-62-8,1 62 0,-1-62 8,-62 0-8,62 62 38</inkml:trace>
    </iact:actionData>
  </iact:action>
  <iact:action type="add" startTime="145713">
    <iact:property name="dataType"/>
    <iact:actionData xml:id="d2">
      <inkml:trace xmlns:inkml="http://www.w3.org/2003/InkML" xml:id="stk2" contextRef="#ctx0" brushRef="#br2">24093 3300 0,'0'63'104,"0"-1"-98,0 0 1,0 1 1,0-1 6,62 0-6,-62 0 0,0 1 24,0-1-15,0 0-12,0 0 11,0 1 0,0-1-8,0 0 0,0 0 8,0 1-2,0-1-4,0 0-4,0 0 2,0 1 0,0-1 1,0 62 7,0-61-9,-62 61 9,62-62-7,0 63 4,-63-63 3,63 0-8,0 1 0,0 61 0,0-62 0,0 1 0,0-1-1,0 125 0,0-125 9,0 62 8,0-61-8,0 61 11,0-62-22,0 1 10,0-1-8,0 0 25,0 0-23,0 1 4,0-1 3,0 63 8,0-63-8,0 0 12,0 0-1,0 1-20,0-1 9,0 0-7,0 0-2,0 1-1,0 61 12,0-62-4,0 1 2,0 61 8,0-62-2,0 63-14,0-63 8,0 0 10,0 1-12,0-1 24,0 0 650,0-124-564,0 0-108,-62-1-7,62 1-2,-62 62 1,-63-124 0,125 61 0,-186 1-1,123 0 2,1-63-1,-125 63 0,125 0-3,0 0 4,0 62-2,62-63 2,-63 63-1,63-62 16,-62 62 6,62-62-14,0 0 118,0 124 146,62 0-272,1-62 8,-1 62-7,-62 1-1,62-63-1,0 62 1,-62 0 6,63 0-6,-63 1 54,62-63-46,-62 62 2,62-62-11,-62 62 8,62 0-7,-62 1 6,125-63-6,-125 62 8,62 0-8,-62 0 8,62 1-8,1-1 8,-1-62-2,0 62 10,0 0 16,1-62-33,-63 63 16,62-63-15,-62 62 40,0-124 336,0-1-300,0 1-68,0 0 0,0 0-6,0-1-6,0 1 3,0 0 2,0-63 7,62 63-8,0 0 0,-62 0 0,63-63 0,-63 63 8,62 62-8,-62-62 5,0-1 4,0 1-9,62 0 7,-62 0 1,0-1-9,0 1 3</inkml:trace>
    </iact:actionData>
  </iact:action>
  <iact:action type="add" startTime="149947">
    <iact:property name="dataType"/>
    <iact:actionData xml:id="d3">
      <inkml:trace xmlns:inkml="http://www.w3.org/2003/InkML" xml:id="stk3" contextRef="#ctx0" brushRef="#br2">24591 8405 0,'0'63'65,"-63"-1"-36,1-62-22,0 62 2,-63-62-2,63 62 0,0-62 7,0 0-6,62 63 0,-63-63 0,1 0 1,0 0-2,0 62 10,62 0-10,-63-62 1,1 0 1,0 0 5,-63 0 1,63 0 9,62-62 0,-62 62-16,0-62 3,62-1 1,-63 63-4,63-62 78,0 0-78,-62 62 0,62-62 0,0-1 23,0 1-24,0 0 17,0 0 22,0-1-21,0 1-10,0 0-7,0 0 8,0-1 6,0 1-14,0 0 40,62 62-33,-62-62 48,63 62-40,-1 0-8,0 0 10,0 0-10,63 0 1,-63 0-2,63 0-6,-63 0 0,0 0 8,0 0 1,1 0 6,-1 0 7,0 0-14,0 62 0,1-62-8,-1 62 23,0-62-23,-62 62 7,62-62 17,-62 63-10,63-63-6,-63 62-8,62 62 16,0-124-8,-62 63-8,0-1 0,0 0-2,62 0 10,-62 1-8,0-1 0,63-62-1,-63 62 2,-63-62 202,-61 0-204,62 0 1,-1 0 8,63 62 0,-62-62-8,0 0 7,0 0 8,-1 0-7,1 0 8,0 0-2,0 0-6,-1 0 0,1 0 0,0 0 16,0 0-10,-1-62-14,1 62 8,0 0 16,62-62-24,0 0 6,-62 62 10</inkml:trace>
    </iact:actionData>
  </iact:action>
  <iact:action type="add" startTime="198731">
    <iact:property name="dataType"/>
    <iact:actionData xml:id="d4">
      <inkml:trace xmlns:inkml="http://www.w3.org/2003/InkML" xml:id="stk4" contextRef="#ctx0" brushRef="#br0">19237 16000 0,'124'0'60,"125"0"-53,-124 0 1,124 63 0,-62-63 0,-1 62-1,63-62 1,0 62 1,-124-62-1,-1 0-1,63 0 0,0 0 0,0 0 1,-63-62 0,187-63 0,63 63 0,-249 0 0,61 0 0,1-63 0,0 125-2,0 0 2,62-124 0,-125 61 0,1 63 0,-1-62 1,-62 62-2,1-62 1,-1 62 0,-62-62 0,62-1 6,0 1 5,1 0-13,-63 0 3,0-1-2,0-123 1,0-1-1,0 0 1,0 0 0,0 63 1,0 62-4,-63-63 4,1 1-2,62-1 1,-62-62 0,0 125 0,62-62 0,-125-1 1,63 1-2,0-1 0,-63-62 0,1 63 2,61 61-2,-123-186 1,123 187 0,-61 0 1,-1-125-2,63 125 2,-125-63-1,125 125 8,0-62-10,0 62 2,-1-62 15,1 62-15,62-62 1,-62 62-2,-63-63 3,1 1-4,-188 62 1,1-62 3,-125-63-4,125 1 1,-311 124 1,-1 0 1,0 0-2,312 0 2,-311-62-2,248 62 1,1 0 1,124 0-2,-125 62 0,125 62 0,62 1 1,125-125 0,0 124 0,-63-61 0,63-1 1,-63 62-1,1 1-2,-1 62 4,1-63-2,62 1-3,62-1 4,-125 63-1,63-63 0,62 1 1,0 62-2,-62 0 0,62 124 1,0-124 0,0 124 1,124 0-4,125 63 4,-62-1-2,124 1 1,-124-63 0,0-62 0,62-124 0,-187-63 0,0 0 0,125 63-1,-125-63 2,1-62-2,61 124 0,63-124 1,-187 125 0,124-125 1,1 124-2,-63-124 1,125 63 1,0-1-2,-63-62 1,125 0-1,-62 0 0,62 0 2,-125 0-2,188 0 1,-63 0 0,124 0 1,-61-62-2,-188 62 1,250-63-1,-125 63 3,-187-62-3,187 0 0,0 0 0,-62 62 1,62-63 0,-125 1 0,63 0 0,-125 62 1,125-62-2,-62-1 2,-125 1-4,62 0 4,0 0-2,125-1 1,-125-61 0,0 61 1,1 1-2,61 0 1,-62-125 1,1 125-4,61 0 6,-62-125-3,1 125-3,61-63 4,-124 63 7,62 0-9,-62-1 2,0 1 6,0 0 2,0-63-3,0 63-7,0-62 1,-62 61 0,62-123 0,-62 61 0,0 63 0,-1-63 0,-61-61-2,62 61 2,-1-62 1,-61 63 1,124-1-5,-62 1 3,-63 62 1,125-1-2,-62 1 2,0-63-1,-63 63-1,63 0-1,-63-125 3,1 125-2,-1-63 2,63 63-1,62 0 0,-125 0-1,125-1 2,-62 1-2,-62-62 1,61-1 0,1 125 1,-125-62-4,125 0 4,0-1-2,0 1 1,-1 62 0,1-62 0,0 0 2,-63 62-4,1 0 2,-1-63-2,63 1 2,-62 62 1,-63-124-2,0 61 1,0 63 0,125 0 1,0 0-2,-125 0 1,125 0 1,0 0-2,-1 0 2,-61 0-3,62 0 10,-63 0-8,63 0 0,0 0-1,-1 0 1,1 0 0,0 0 0,-63 0-2,63 0 3,0 0 1,-63 0-4,63 0 9,0 0 1,-1 0-8,63 63 1,-62-63-1,0 0 0,0 0 8,62 62-2</inkml:trace>
    </iact:actionData>
  </iact:action>
  <iact:action type="add" startTime="203574">
    <iact:property name="dataType"/>
    <iact:actionData xml:id="d5">
      <inkml:trace xmlns:inkml="http://www.w3.org/2003/InkML" xml:id="stk5" contextRef="#ctx0" brushRef="#br0">28264 16000 0,'0'0'2,"0"-62"5,0 0 13,-125 62-13,125-125 1,-62 63 0,0-62-1,-63-1 2,63 63-2,62-63 2,-62 63-1,-1 62 0,63-62 0,-62 0-2,62-1 2,-62 1 0,-63-62 0,63-1 0,0 63 0,-63-125-1,63 125 2,62 0-1,-124-63 0,61 63-2,63-63 2,0 63 0,0-62 0,-62 61 0,62-61 0,0-1-1,0 63 2,0-62-2,0-1-1,0 63 5,125 0 3,-63-1-5,62-61-2,63 124 0,62-125 2,0 1-2,125 61 1,-188 63 1,188-124-1,-63 62 0,125 62-2,-249-63 2,186-61 0,-124 124 0,-62 0-1,-62-62 2,124 62-2,-125 0 2,1 62-1,-63-62-2,0 0 2,125 62 0,-125 0 0,0-62 0,1 63 0,-1-1 0,63 62-1,-63 1 2,0-1-1,0 63 0,1 0 0,61 0-2,1 0 2,-125-1 0,62 126-1,0-188 1,-62 63 0,0 0 1,0-63-2,0 1 1,0-1 0,0-62-2,0 1 4,-62 61-3,0-62 8,62 1-7,-125-1 1,63-62-2,-63 62 1,1 0 1,-1-62-2,1 63-1,-1-63 2,-62 62 0,63 0 0,-63 0 0,63-62 1,-63 63-2,62-63 1,1 62 2,-125-62-4,62 62 3,0 0-4,1 1 3,-63-63 1,0 0-2,124 0 1,1 0 0,-63 62 0,62 0 0,-62-62 0,1 63 0,-1-63-2,0 62 4,-62 0-3,62-62 0,-62 0 1,63 0 0,61 0 1,-124 0-2,0-62 1,125-125 0,-63 0 0,0-124 1,0 186-3,63-186 2,-63 124-1,-62-124 1,62 0 1,63 62-2,-63-62 2,62-1-2,1 126 1,62-1-2,-63-62 2,63 62 0,0 0 0,62 63 0,-63-63 1,1 0-2,0 63 1,62-63 0,0 125 0,-62-125 0,-1 0 0,63 63 0,0-1-2,0-124 2,0 125 0,0-125 0,0 124 1,0-124-2,0-62 1,0 124 0,125 0 0,-63 125-2,63-125 2,-1 63 0,63-1 0,-63 63 0,63 0 0,0-1 0,124 1 1,63 0-2,-125 62-1,-125 0 4,63 0-2,124 0-2,1 0 3,-1 62-2,62 0 2,63 1-2,-62 123 1,62-123 0,-63 123 0,-62 1 0,1-62-2,123 61 2,-123 1 1,123 0-2,-61 0 1,-187 0 0,62-63 1,-62 63-2,62-63 1,124 125 0,1 0-2,-125-62 4,0 62-4,0-62 2,-125 62 0,63-62 0,-125-1 1,0-61-2,1-1 1,-1-61 1,-62 124-1,0-125-3,62 62 4,-62 1-1,62 62-1,-62-63 1,63 63 1,-63 0-2,0-1 2,0-123-1,-63 123 0,63 63-1,-62-62-1,62 0 4,0 0-3,-62 62 0,0 62 1,-1-124 0,1 186 1,0-248-2,0-1 1,-1 1 0,-61-1 0,-1 1-2,1-1 10,62-124 0,-1 63-7,1-63-2,0 0 1,0 0 0,-1 0-2,1 0 4,0 0-4,0 0 2,-1 0 1,1 0 6,0 0-7,0 0 8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2-03-13T19:11:02.80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43502">
    <iact:property name="dataType"/>
    <iact:actionData xml:id="d0">
      <inkml:trace xmlns:inkml="http://www.w3.org/2003/InkML" xml:id="stk0" contextRef="#ctx0" brushRef="#br0">16747 4608 0,'12264'809'419,"-12202"-747"-416,63 63 5,-125-63 0,62 0 0,0 1 0,63 61 0,-63 63 0,0 62 0,63-125-2,-1 188 3,-124-125-2,125-1 1,-63-61 0,-62-63 1,62 63-2,-62-1 1,0-62 8,0 1-2,0-1 72,0 0-70,62-62-8,-62 62 0,0 63 0,0-1 0,0-61 0,0 186 0,0-63 0,0 63 0,-62-124-1,0-1 0,0 63 1,-63-62 0,63-1 0,-187 63 0,124-125 0,1 187 0,-125-124 0,124 124 0,-124 62-2,62-124 3,1 0-2,-1-63 1,-124 1 2,124-63-4,125 62 2,-187-61 2,0 123-4,124-61 3,1-1-2,-63-61 4,62-63-8,1 62 5,-63 0 0,-62 0 0,-124-62 0,186 0 0,-187 0 0,-186 0 0,62-62 0,-187 0 0,187 62-1,125 0 0,-63 0 1,187 0 0,62 0 0,0 0 0,63 0 0,-63 0 0,0 0 0,0-62 0,-124-125 0,0 62-2,-125-61 4,63-1-4,-188 0 2,312 125 0,0 62 1,62-125-1,1 63 0,61 0-1,63 0 1,-187-63-2,124 1 11,1-1-9,-63-62-1,0 125 1,63-62 0,62 124 0,62-63 0,-125 1 0,125-62-2,-62 124 10,0-63 0,62-61 0,0 61-8,0-61 0,0 62 0,0-125 0,0 62 0,-63 1-2,63-1 2,0 1 0,0-63 1,0 125-1,0-187 0,0 124-1,0-61 2,0 61-2,63-124 1,-1 125-1,-62-1 1,62 1-1,-62-1 1,62 63 1,-62-63-1,63 1 0,-1-1 0,-62 63-1,0 0 0,0-1 1,62-61-1,-62 62 9,62-63-8,-62 63 9,0 0 15,0-1-24,0 1 6,0 0-6,63 62 0,-63-62 4,0-1-8,62 1 3,0 0 11,0 0-14,1-1 4,61 1 0,1-125 0,-63 125 0,125-62 0,-125-1 0,62 1 0,1 61 0,-63-61 0,63 62 0,-1-63 0,63 63-1,-63 0 0,1-1 1,-63 1 0,0 62 0,1 0 8,-1 0 46,0 0-37,0 0 29,1 0-15,124 0-31,-125 0 7</inkml:trace>
    </iact:actionData>
  </iact:action>
</iact:action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EFEBF7B-A78C-4B87-8557-0C4B93878DA3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122C198-351E-41AE-A471-55372B75093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32591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8F633-2806-4993-8466-E7E9413647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95AA52D-A943-4615-8E52-63A4596CBFF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4960F8-F88B-4F2A-9C7B-AB32B2D00C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BFA4F8-779F-496D-8D60-F062DD7168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D6DC82-BBE8-4BCE-96D7-1489FEE9C9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542039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D0801-97E2-423D-B9D2-7A11B909D2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0282D39-D869-454A-9B00-5A7CAC53372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02E8D0-65DC-402B-BE4C-4923753FCD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1F64-6653-4376-9519-300B7D1340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AB32E-89FB-421D-AE48-FD2E338907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10968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4349E81-4B9E-40ED-86CD-E72BECAB090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830A34-9A96-4787-A651-D60FE8D862F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00E20F-1139-442C-9E82-2015FF2787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C152CB-D94A-45AE-B3B6-E7021DE42A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B5D2B7-FE6C-450E-8FDD-EF19C33F5F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64254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BA6B4-653B-4EAE-A1EA-F6B6226D94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D3ABF-BEA9-4681-96D0-0A30310342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D94EAC-2921-40E0-8523-CD36722FF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D4D5FE-7710-4FF9-A87E-E14E9AF49E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BC94A2-BC20-443D-8141-4D7C7E5172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22821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86F49B-7D2F-4466-AF63-AF3421D6EE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912E17-8056-4F53-890C-5E100ED398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939FB0-A7B8-4210-8C36-CCDC4AB57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A258A3-62BB-47AF-BBCC-AEF07B0B1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694986-C4AD-4FAF-A8FD-2E2638F10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84990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0279A4-F9A5-47B5-B88F-EA5DD5521B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83BF9-8949-426C-BEA1-1B5B1734F3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DB4F35-CC2D-4C93-BAAA-F51E9135D9E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1D88C5-92CE-4A49-98B7-A3A2942849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4D22A36-F030-4799-A56C-54C371057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19AADC7-50E5-4CC1-9ED7-0B429A1C1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552756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9FFFCE-FFBD-41E5-BE07-5D74F30BCA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E62D88D-5CB4-4FAA-9C41-F38A13DF35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DCBC23C-610B-42D1-8E75-0C418CF6E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B15A9-581B-4B0E-9DAC-9F2CFE258F8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84A686F-A80A-470D-94A2-C5E0F0A03E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DF13D54-2B3A-4E8C-A044-78D07415F0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126407D-A034-4F20-A501-D35A3FC01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3FECCF5-F51E-499C-B633-860D2ABD92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238580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209C2-2876-4100-8217-5D52ECFE11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BC33136-AE47-44C0-A7CB-A8FAB9101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9DB3F-D28F-4C66-8D19-6414C6B808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838192-B460-4E08-9C36-89FEDE2007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090351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8D0A9F-139E-4653-99CA-E9FE624BB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587B63-4B3B-49A2-9BBF-627E6341D0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DD25DF-EAAB-4F1A-97E5-7CF9A15F35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862008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FA80D-1645-465E-AB68-E1F162D502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6C579D-460B-4459-95DA-509A279EBE1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779D20-A205-473A-80EF-C98C4BA79D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52F567-3109-4B7C-9BD8-67BE4607A7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7ED768F-C781-4469-865A-859D186BCA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339C76-C64C-4DF7-883A-005CBBE31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431321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B99B4D-2C3D-40E5-98FC-0965D67829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80DE132-8C25-403E-83D9-A6BE8B072DA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C83E34-E6F8-4008-B340-A04671B89FE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92F287-31A1-4055-A8D3-153C2599F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D105E26-86D9-4BD5-BAA2-4876146E7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757897F-11B1-4169-B6E8-D87659ACA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098792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62C2765-81F1-4C61-ABAD-02960607D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5F259-6C5F-4E71-96ED-BABC358252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920AC9-15D6-4B09-9BF4-6DBB1B37B49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41F301-3DF8-4332-9980-2AC77937B525}" type="datetimeFigureOut">
              <a:rPr lang="en-CA" smtClean="0"/>
              <a:t>2022-03-14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69CAAC-0C98-464A-A227-F248E650BE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C3103D-A597-405B-B04B-3EEA880F6A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0F0FD9-F65E-4F90-B5BC-CC7748383ED3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9650033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7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9.xml"/><Relationship Id="rId6" Type="http://schemas.openxmlformats.org/officeDocument/2006/relationships/image" Target="../media/image1.png"/><Relationship Id="rId5" Type="http://schemas.openxmlformats.org/officeDocument/2006/relationships/image" Target="../media/image5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microsoft.com/office/2011/relationships/inkAction" Target="../ink/inkAction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image" Target="../media/image1.png"/><Relationship Id="rId4" Type="http://schemas.openxmlformats.org/officeDocument/2006/relationships/hyperlink" Target="https://www.youtube.com/watch?v=wAnWJ9ZmbJA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1.png"/><Relationship Id="rId4" Type="http://schemas.openxmlformats.org/officeDocument/2006/relationships/image" Target="../media/image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6" Type="http://schemas.openxmlformats.org/officeDocument/2006/relationships/image" Target="../media/image1.png"/><Relationship Id="rId5" Type="http://schemas.openxmlformats.org/officeDocument/2006/relationships/image" Target="../media/image2.jpeg"/><Relationship Id="rId4" Type="http://schemas.openxmlformats.org/officeDocument/2006/relationships/slideLayout" Target="../slideLayouts/slideLayout5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4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m4a"/><Relationship Id="rId2" Type="http://schemas.microsoft.com/office/2007/relationships/media" Target="../media/media24.m4a"/><Relationship Id="rId1" Type="http://schemas.openxmlformats.org/officeDocument/2006/relationships/tags" Target="../tags/tag1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audio" Target="../media/media25.m4a"/><Relationship Id="rId2" Type="http://schemas.microsoft.com/office/2007/relationships/media" Target="../media/media25.m4a"/><Relationship Id="rId1" Type="http://schemas.openxmlformats.org/officeDocument/2006/relationships/tags" Target="../tags/tag1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audio" Target="../media/media26.m4a"/><Relationship Id="rId2" Type="http://schemas.microsoft.com/office/2007/relationships/media" Target="../media/media26.m4a"/><Relationship Id="rId1" Type="http://schemas.openxmlformats.org/officeDocument/2006/relationships/tags" Target="../tags/tag1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microsoft.com/office/2011/relationships/inkAction" Target="../ink/inkAction1.xml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CA" i="1" dirty="0"/>
              <a:t>“The absence of stress is death” </a:t>
            </a:r>
            <a:br>
              <a:rPr lang="en-CA" dirty="0"/>
            </a:br>
            <a:r>
              <a:rPr lang="en-CA" dirty="0"/>
              <a:t> - Hans </a:t>
            </a:r>
            <a:r>
              <a:rPr lang="en-CA" dirty="0" err="1"/>
              <a:t>Selye</a:t>
            </a:r>
            <a:endParaRPr lang="en-US" dirty="0"/>
          </a:p>
        </p:txBody>
      </p:sp>
      <p:sp>
        <p:nvSpPr>
          <p:cNvPr id="7171" name="Rectangle 3"/>
          <p:cNvSpPr>
            <a:spLocks noGrp="1" noChangeArrowheads="1"/>
          </p:cNvSpPr>
          <p:nvPr>
            <p:ph idx="1"/>
          </p:nvPr>
        </p:nvSpPr>
        <p:spPr>
          <a:xfrm>
            <a:off x="1981200" y="1524000"/>
            <a:ext cx="8476488" cy="4724400"/>
          </a:xfrm>
        </p:spPr>
        <p:txBody>
          <a:bodyPr>
            <a:normAutofit/>
          </a:bodyPr>
          <a:lstStyle/>
          <a:p>
            <a:r>
              <a:rPr lang="en-US" dirty="0"/>
              <a:t>Stress: </a:t>
            </a:r>
            <a:r>
              <a:rPr lang="en-GB" dirty="0"/>
              <a:t>pattern of physiological, behavioural, emotional and cognitive responses to real or imagined stimuli (</a:t>
            </a:r>
            <a:r>
              <a:rPr lang="en-GB" i="1" dirty="0"/>
              <a:t>stress as response</a:t>
            </a:r>
            <a:r>
              <a:rPr lang="en-GB" dirty="0"/>
              <a:t> approach)</a:t>
            </a:r>
          </a:p>
          <a:p>
            <a:r>
              <a:rPr lang="en-GB" dirty="0"/>
              <a:t>This response ‘disturbs’ the organism</a:t>
            </a:r>
          </a:p>
          <a:p>
            <a:r>
              <a:rPr lang="en-GB" dirty="0"/>
              <a:t>What is a “Stressor”?</a:t>
            </a:r>
          </a:p>
          <a:p>
            <a:pPr lvl="1"/>
            <a:r>
              <a:rPr lang="en-GB" dirty="0"/>
              <a:t>The stimulus that triggers the above response</a:t>
            </a:r>
          </a:p>
          <a:p>
            <a:pPr lvl="1"/>
            <a:r>
              <a:rPr lang="en-GB" dirty="0"/>
              <a:t>(</a:t>
            </a:r>
            <a:r>
              <a:rPr lang="en-GB" i="1" dirty="0"/>
              <a:t>stressors as stimuli </a:t>
            </a:r>
            <a:r>
              <a:rPr lang="en-GB" dirty="0"/>
              <a:t>approach)</a:t>
            </a:r>
          </a:p>
          <a:p>
            <a:pPr lvl="1"/>
            <a:endParaRPr lang="en-GB" dirty="0"/>
          </a:p>
          <a:p>
            <a:pPr lvl="1">
              <a:buNone/>
            </a:pPr>
            <a:r>
              <a:rPr lang="en-GB" dirty="0"/>
              <a:t>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F8B04AC-2001-4928-A095-9BCE7FB826E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4836"/>
    </mc:Choice>
    <mc:Fallback xmlns="">
      <p:transition spd="slow" advTm="2948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171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The Fight or Flight Response</a:t>
            </a:r>
          </a:p>
        </p:txBody>
      </p:sp>
      <p:sp>
        <p:nvSpPr>
          <p:cNvPr id="34819" name="Rectangle 3"/>
          <p:cNvSpPr>
            <a:spLocks noGrp="1" noChangeArrowheads="1"/>
          </p:cNvSpPr>
          <p:nvPr>
            <p:ph idx="1"/>
          </p:nvPr>
        </p:nvSpPr>
        <p:spPr>
          <a:xfrm>
            <a:off x="838200" y="1690688"/>
            <a:ext cx="9601200" cy="4435476"/>
          </a:xfrm>
        </p:spPr>
        <p:txBody>
          <a:bodyPr>
            <a:normAutofit/>
          </a:bodyPr>
          <a:lstStyle/>
          <a:p>
            <a:r>
              <a:rPr lang="en-US" dirty="0"/>
              <a:t>First described by Walter Cannon (1915) </a:t>
            </a:r>
          </a:p>
          <a:p>
            <a:r>
              <a:rPr lang="en-US" dirty="0"/>
              <a:t>An early evolutionary adaptation that is useful in dealing with physical threats</a:t>
            </a:r>
          </a:p>
          <a:p>
            <a:r>
              <a:rPr lang="en-US" dirty="0"/>
              <a:t>Helps us deal with short-term problems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A141069-1D34-4ABD-8F10-A5FE0E6CF3E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5092"/>
    </mc:Choice>
    <mc:Fallback xmlns="">
      <p:transition spd="slow" advTm="850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4819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Fight or Flight Response</a:t>
            </a:r>
          </a:p>
        </p:txBody>
      </p:sp>
      <p:sp>
        <p:nvSpPr>
          <p:cNvPr id="32772" name="Oval 4"/>
          <p:cNvSpPr>
            <a:spLocks noChangeArrowheads="1"/>
          </p:cNvSpPr>
          <p:nvPr/>
        </p:nvSpPr>
        <p:spPr bwMode="auto">
          <a:xfrm>
            <a:off x="1919289" y="1773239"/>
            <a:ext cx="2447925" cy="17287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000"/>
              <a:t>Increase </a:t>
            </a:r>
          </a:p>
          <a:p>
            <a:pPr algn="ctr"/>
            <a:r>
              <a:rPr lang="en-US" sz="2000"/>
              <a:t>oxygen intake</a:t>
            </a:r>
          </a:p>
        </p:txBody>
      </p:sp>
      <p:sp>
        <p:nvSpPr>
          <p:cNvPr id="32773" name="Oval 5"/>
          <p:cNvSpPr>
            <a:spLocks noChangeArrowheads="1"/>
          </p:cNvSpPr>
          <p:nvPr/>
        </p:nvSpPr>
        <p:spPr bwMode="auto">
          <a:xfrm>
            <a:off x="4800601" y="1773239"/>
            <a:ext cx="2447925" cy="17287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000"/>
              <a:t>Release stored </a:t>
            </a:r>
          </a:p>
          <a:p>
            <a:pPr algn="ctr"/>
            <a:r>
              <a:rPr lang="en-US" sz="2000"/>
              <a:t>glucose</a:t>
            </a:r>
          </a:p>
        </p:txBody>
      </p:sp>
      <p:sp>
        <p:nvSpPr>
          <p:cNvPr id="32774" name="Oval 6"/>
          <p:cNvSpPr>
            <a:spLocks noChangeArrowheads="1"/>
          </p:cNvSpPr>
          <p:nvPr/>
        </p:nvSpPr>
        <p:spPr bwMode="auto">
          <a:xfrm>
            <a:off x="7680326" y="1773239"/>
            <a:ext cx="2447925" cy="1728787"/>
          </a:xfrm>
          <a:prstGeom prst="ellipse">
            <a:avLst/>
          </a:prstGeom>
          <a:solidFill>
            <a:schemeClr val="accent1"/>
          </a:solidFill>
          <a:ln w="9525">
            <a:solidFill>
              <a:schemeClr val="tx1"/>
            </a:solidFill>
            <a:round/>
            <a:headEnd/>
            <a:tailEnd/>
          </a:ln>
        </p:spPr>
        <p:txBody>
          <a:bodyPr wrap="none" anchor="ctr"/>
          <a:lstStyle/>
          <a:p>
            <a:pPr algn="ctr"/>
            <a:r>
              <a:rPr lang="en-US" sz="2000"/>
              <a:t>Divert resources </a:t>
            </a:r>
          </a:p>
          <a:p>
            <a:pPr algn="ctr"/>
            <a:r>
              <a:rPr lang="en-US" sz="2000"/>
              <a:t>away from </a:t>
            </a:r>
          </a:p>
          <a:p>
            <a:pPr algn="ctr"/>
            <a:r>
              <a:rPr lang="en-US" sz="2000"/>
              <a:t>digestion</a:t>
            </a:r>
          </a:p>
        </p:txBody>
      </p:sp>
      <p:grpSp>
        <p:nvGrpSpPr>
          <p:cNvPr id="2" name="Group 11"/>
          <p:cNvGrpSpPr>
            <a:grpSpLocks/>
          </p:cNvGrpSpPr>
          <p:nvPr/>
        </p:nvGrpSpPr>
        <p:grpSpPr bwMode="auto">
          <a:xfrm>
            <a:off x="3143251" y="3573463"/>
            <a:ext cx="5834063" cy="2952750"/>
            <a:chOff x="1020" y="2251"/>
            <a:chExt cx="3675" cy="1860"/>
          </a:xfrm>
        </p:grpSpPr>
        <p:sp>
          <p:nvSpPr>
            <p:cNvPr id="14343" name="Oval 7"/>
            <p:cNvSpPr>
              <a:spLocks noChangeArrowheads="1"/>
            </p:cNvSpPr>
            <p:nvPr/>
          </p:nvSpPr>
          <p:spPr bwMode="auto">
            <a:xfrm>
              <a:off x="1020" y="3022"/>
              <a:ext cx="3675" cy="1089"/>
            </a:xfrm>
            <a:prstGeom prst="ellipse">
              <a:avLst/>
            </a:prstGeom>
            <a:solidFill>
              <a:schemeClr val="accent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/>
              <a:r>
                <a:rPr lang="en-US" sz="2400"/>
                <a:t>Ready to expend energy, </a:t>
              </a:r>
            </a:p>
            <a:p>
              <a:pPr algn="ctr"/>
              <a:r>
                <a:rPr lang="en-US" sz="2400"/>
                <a:t>either by fighting or by running away</a:t>
              </a:r>
            </a:p>
          </p:txBody>
        </p:sp>
        <p:sp>
          <p:nvSpPr>
            <p:cNvPr id="14344" name="AutoShape 8"/>
            <p:cNvSpPr>
              <a:spLocks noChangeArrowheads="1"/>
            </p:cNvSpPr>
            <p:nvPr/>
          </p:nvSpPr>
          <p:spPr bwMode="auto">
            <a:xfrm rot="4433785">
              <a:off x="1292" y="2433"/>
              <a:ext cx="590" cy="4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68 w 21600"/>
                <a:gd name="T13" fmla="*/ 5422 h 21600"/>
                <a:gd name="T14" fmla="*/ 18891 w 21600"/>
                <a:gd name="T15" fmla="*/ 1622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45" name="AutoShape 9"/>
            <p:cNvSpPr>
              <a:spLocks noChangeArrowheads="1"/>
            </p:cNvSpPr>
            <p:nvPr/>
          </p:nvSpPr>
          <p:spPr bwMode="auto">
            <a:xfrm rot="17166215" flipH="1">
              <a:off x="3923" y="2433"/>
              <a:ext cx="590" cy="4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68 w 21600"/>
                <a:gd name="T13" fmla="*/ 5422 h 21600"/>
                <a:gd name="T14" fmla="*/ 18891 w 21600"/>
                <a:gd name="T15" fmla="*/ 1622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  <p:sp>
          <p:nvSpPr>
            <p:cNvPr id="14346" name="AutoShape 10"/>
            <p:cNvSpPr>
              <a:spLocks noChangeArrowheads="1"/>
            </p:cNvSpPr>
            <p:nvPr/>
          </p:nvSpPr>
          <p:spPr bwMode="auto">
            <a:xfrm rot="5400000">
              <a:off x="2516" y="2297"/>
              <a:ext cx="590" cy="498"/>
            </a:xfrm>
            <a:custGeom>
              <a:avLst/>
              <a:gdLst>
                <a:gd name="T0" fmla="*/ 0 w 21600"/>
                <a:gd name="T1" fmla="*/ 0 h 21600"/>
                <a:gd name="T2" fmla="*/ 0 w 21600"/>
                <a:gd name="T3" fmla="*/ 0 h 21600"/>
                <a:gd name="T4" fmla="*/ 0 w 21600"/>
                <a:gd name="T5" fmla="*/ 0 h 21600"/>
                <a:gd name="T6" fmla="*/ 0 w 21600"/>
                <a:gd name="T7" fmla="*/ 0 h 21600"/>
                <a:gd name="T8" fmla="*/ 17694720 60000 65536"/>
                <a:gd name="T9" fmla="*/ 11796480 60000 65536"/>
                <a:gd name="T10" fmla="*/ 5898240 60000 65536"/>
                <a:gd name="T11" fmla="*/ 0 60000 65536"/>
                <a:gd name="T12" fmla="*/ 3368 w 21600"/>
                <a:gd name="T13" fmla="*/ 5422 h 21600"/>
                <a:gd name="T14" fmla="*/ 18891 w 21600"/>
                <a:gd name="T15" fmla="*/ 16222 h 21600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T12" t="T13" r="T14" b="T15"/>
              <a:pathLst>
                <a:path w="21600" h="21600">
                  <a:moveTo>
                    <a:pt x="16200" y="0"/>
                  </a:moveTo>
                  <a:lnTo>
                    <a:pt x="16200" y="5400"/>
                  </a:lnTo>
                  <a:lnTo>
                    <a:pt x="3375" y="5400"/>
                  </a:lnTo>
                  <a:lnTo>
                    <a:pt x="3375" y="16200"/>
                  </a:lnTo>
                  <a:lnTo>
                    <a:pt x="16200" y="16200"/>
                  </a:lnTo>
                  <a:lnTo>
                    <a:pt x="16200" y="21600"/>
                  </a:lnTo>
                  <a:lnTo>
                    <a:pt x="21600" y="10800"/>
                  </a:lnTo>
                  <a:close/>
                </a:path>
                <a:path w="21600" h="21600">
                  <a:moveTo>
                    <a:pt x="1350" y="5400"/>
                  </a:moveTo>
                  <a:lnTo>
                    <a:pt x="1350" y="16200"/>
                  </a:lnTo>
                  <a:lnTo>
                    <a:pt x="2700" y="16200"/>
                  </a:lnTo>
                  <a:lnTo>
                    <a:pt x="2700" y="5400"/>
                  </a:lnTo>
                  <a:close/>
                </a:path>
                <a:path w="21600" h="21600">
                  <a:moveTo>
                    <a:pt x="0" y="5400"/>
                  </a:moveTo>
                  <a:lnTo>
                    <a:pt x="0" y="16200"/>
                  </a:lnTo>
                  <a:lnTo>
                    <a:pt x="675" y="16200"/>
                  </a:lnTo>
                  <a:lnTo>
                    <a:pt x="675" y="5400"/>
                  </a:lnTo>
                  <a:close/>
                </a:path>
              </a:pathLst>
            </a:custGeom>
            <a:solidFill>
              <a:schemeClr val="accent1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/>
            <a:lstStyle/>
            <a:p>
              <a:endParaRPr lang="en-US"/>
            </a:p>
          </p:txBody>
        </p:sp>
      </p:grp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A8C9F24-12DB-4A83-A24C-38B278B65D4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966"/>
    </mc:Choice>
    <mc:Fallback xmlns="">
      <p:transition spd="slow" advTm="37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1" dur="500"/>
                                        <p:tgtEl>
                                          <p:spTgt spid="327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327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1" dur="500"/>
                                        <p:tgtEl>
                                          <p:spTgt spid="327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6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32772" grpId="0" animBg="1"/>
      <p:bldP spid="32773" grpId="0" animBg="1"/>
      <p:bldP spid="32774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rganization Chart 2"/>
          <p:cNvGrpSpPr>
            <a:grpSpLocks noChangeAspect="1"/>
          </p:cNvGrpSpPr>
          <p:nvPr/>
        </p:nvGrpSpPr>
        <p:grpSpPr bwMode="auto">
          <a:xfrm>
            <a:off x="4755882" y="1879601"/>
            <a:ext cx="5454918" cy="3025833"/>
            <a:chOff x="1642" y="1663"/>
            <a:chExt cx="3927" cy="2016"/>
          </a:xfrm>
        </p:grpSpPr>
        <p:cxnSp>
          <p:nvCxnSpPr>
            <p:cNvPr id="14340" name="_s58372"/>
            <p:cNvCxnSpPr>
              <a:cxnSpLocks noChangeShapeType="1"/>
              <a:stCxn id="19" idx="1"/>
              <a:endCxn id="17" idx="2"/>
            </p:cNvCxnSpPr>
            <p:nvPr/>
          </p:nvCxnSpPr>
          <p:spPr bwMode="auto">
            <a:xfrm rot="10800000">
              <a:off x="4315" y="2815"/>
              <a:ext cx="143" cy="720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</p:spPr>
        </p:cxnSp>
        <p:cxnSp>
          <p:nvCxnSpPr>
            <p:cNvPr id="14341" name="_s58373"/>
            <p:cNvCxnSpPr>
              <a:cxnSpLocks noChangeShapeType="1"/>
              <a:stCxn id="8207" idx="1"/>
              <a:endCxn id="17" idx="2"/>
            </p:cNvCxnSpPr>
            <p:nvPr/>
          </p:nvCxnSpPr>
          <p:spPr bwMode="auto">
            <a:xfrm rot="10800000">
              <a:off x="4315" y="2815"/>
              <a:ext cx="143" cy="288"/>
            </a:xfrm>
            <a:prstGeom prst="bentConnector2">
              <a:avLst/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</p:spPr>
        </p:cxnSp>
        <p:cxnSp>
          <p:nvCxnSpPr>
            <p:cNvPr id="14342" name="_s58374"/>
            <p:cNvCxnSpPr>
              <a:cxnSpLocks noChangeShapeType="1"/>
              <a:stCxn id="17" idx="0"/>
              <a:endCxn id="15" idx="2"/>
            </p:cNvCxnSpPr>
            <p:nvPr/>
          </p:nvCxnSpPr>
          <p:spPr bwMode="auto">
            <a:xfrm rot="16200000" flipV="1">
              <a:off x="4218" y="2431"/>
              <a:ext cx="144" cy="47"/>
            </a:xfrm>
            <a:prstGeom prst="bentConnector3">
              <a:avLst>
                <a:gd name="adj1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</p:spPr>
        </p:cxnSp>
        <p:cxnSp>
          <p:nvCxnSpPr>
            <p:cNvPr id="14343" name="_s58375"/>
            <p:cNvCxnSpPr>
              <a:cxnSpLocks noChangeShapeType="1"/>
              <a:stCxn id="16" idx="0"/>
              <a:endCxn id="15" idx="2"/>
            </p:cNvCxnSpPr>
            <p:nvPr/>
          </p:nvCxnSpPr>
          <p:spPr bwMode="auto">
            <a:xfrm rot="5400000" flipH="1" flipV="1">
              <a:off x="3713" y="1974"/>
              <a:ext cx="144" cy="963"/>
            </a:xfrm>
            <a:prstGeom prst="bentConnector3">
              <a:avLst>
                <a:gd name="adj1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</p:spPr>
        </p:cxnSp>
        <p:cxnSp>
          <p:nvCxnSpPr>
            <p:cNvPr id="14344" name="_s58376"/>
            <p:cNvCxnSpPr>
              <a:cxnSpLocks noChangeShapeType="1"/>
              <a:stCxn id="15" idx="0"/>
              <a:endCxn id="14346" idx="2"/>
            </p:cNvCxnSpPr>
            <p:nvPr/>
          </p:nvCxnSpPr>
          <p:spPr bwMode="auto">
            <a:xfrm rot="16200000" flipV="1">
              <a:off x="3894" y="1662"/>
              <a:ext cx="84" cy="662"/>
            </a:xfrm>
            <a:prstGeom prst="bentConnector3">
              <a:avLst>
                <a:gd name="adj1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</p:spPr>
        </p:cxnSp>
        <p:cxnSp>
          <p:nvCxnSpPr>
            <p:cNvPr id="14345" name="_s58377"/>
            <p:cNvCxnSpPr>
              <a:cxnSpLocks noChangeShapeType="1"/>
              <a:stCxn id="14347" idx="0"/>
              <a:endCxn id="14346" idx="2"/>
            </p:cNvCxnSpPr>
            <p:nvPr/>
          </p:nvCxnSpPr>
          <p:spPr bwMode="auto">
            <a:xfrm rot="-5400000">
              <a:off x="2958" y="1448"/>
              <a:ext cx="144" cy="1150"/>
            </a:xfrm>
            <a:prstGeom prst="bentConnector3">
              <a:avLst>
                <a:gd name="adj1" fmla="val 50000"/>
              </a:avLst>
            </a:prstGeom>
            <a:noFill/>
            <a:ln w="28575">
              <a:solidFill>
                <a:schemeClr val="tx1"/>
              </a:solidFill>
              <a:miter lim="800000"/>
              <a:headEnd/>
              <a:tailEnd/>
            </a:ln>
          </p:spPr>
        </p:cxnSp>
        <p:sp>
          <p:nvSpPr>
            <p:cNvPr id="14346" name="_s58378"/>
            <p:cNvSpPr>
              <a:spLocks noChangeArrowheads="1"/>
            </p:cNvSpPr>
            <p:nvPr/>
          </p:nvSpPr>
          <p:spPr bwMode="auto">
            <a:xfrm>
              <a:off x="3069" y="1663"/>
              <a:ext cx="1072" cy="288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79004" tIns="39502" rIns="79004" bIns="39502" anchor="ctr"/>
            <a:lstStyle/>
            <a:p>
              <a:pPr algn="ctr"/>
              <a:r>
                <a:rPr lang="en-US" sz="1500" dirty="0">
                  <a:latin typeface="Tahoma" pitchFamily="34" charset="0"/>
                </a:rPr>
                <a:t>Nervous System </a:t>
              </a:r>
            </a:p>
          </p:txBody>
        </p:sp>
        <p:sp>
          <p:nvSpPr>
            <p:cNvPr id="14347" name="_s58379"/>
            <p:cNvSpPr>
              <a:spLocks noChangeArrowheads="1"/>
            </p:cNvSpPr>
            <p:nvPr/>
          </p:nvSpPr>
          <p:spPr bwMode="auto">
            <a:xfrm>
              <a:off x="1642" y="2095"/>
              <a:ext cx="1625" cy="288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79004" tIns="39502" rIns="79004" bIns="39502" anchor="ctr"/>
            <a:lstStyle/>
            <a:p>
              <a:pPr algn="ctr"/>
              <a:r>
                <a:rPr lang="en-US" sz="1500">
                  <a:latin typeface="Tahoma" pitchFamily="34" charset="0"/>
                </a:rPr>
                <a:t>Central Nervous system </a:t>
              </a:r>
            </a:p>
          </p:txBody>
        </p:sp>
        <p:sp>
          <p:nvSpPr>
            <p:cNvPr id="15" name="_s58380"/>
            <p:cNvSpPr>
              <a:spLocks noChangeArrowheads="1"/>
            </p:cNvSpPr>
            <p:nvPr/>
          </p:nvSpPr>
          <p:spPr bwMode="auto">
            <a:xfrm>
              <a:off x="3411" y="2035"/>
              <a:ext cx="1711" cy="348"/>
            </a:xfrm>
            <a:prstGeom prst="roundRect">
              <a:avLst>
                <a:gd name="adj" fmla="val 16667"/>
              </a:avLst>
            </a:prstGeom>
            <a:solidFill>
              <a:schemeClr val="accent4">
                <a:lumMod val="60000"/>
                <a:lumOff val="4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lIns="79004" tIns="39502" rIns="79004" bIns="39502" anchor="ctr"/>
            <a:lstStyle/>
            <a:p>
              <a:pPr algn="ctr">
                <a:defRPr/>
              </a:pPr>
              <a:r>
                <a:rPr lang="en-US" sz="1500" dirty="0">
                  <a:solidFill>
                    <a:schemeClr val="tx2">
                      <a:lumMod val="10000"/>
                    </a:schemeClr>
                  </a:solidFill>
                  <a:latin typeface="Tahoma" pitchFamily="34" charset="0"/>
                  <a:cs typeface="Arial" charset="0"/>
                </a:rPr>
                <a:t>Peripheral Nervous System</a:t>
              </a:r>
            </a:p>
          </p:txBody>
        </p:sp>
        <p:sp>
          <p:nvSpPr>
            <p:cNvPr id="16" name="_s58381"/>
            <p:cNvSpPr>
              <a:spLocks noChangeArrowheads="1"/>
            </p:cNvSpPr>
            <p:nvPr/>
          </p:nvSpPr>
          <p:spPr bwMode="auto">
            <a:xfrm>
              <a:off x="2877" y="2527"/>
              <a:ext cx="854" cy="288"/>
            </a:xfrm>
            <a:prstGeom prst="roundRect">
              <a:avLst>
                <a:gd name="adj" fmla="val 16667"/>
              </a:avLst>
            </a:prstGeom>
            <a:solidFill>
              <a:schemeClr val="accent5">
                <a:lumMod val="60000"/>
                <a:lumOff val="4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lang="en-US" sz="1500" dirty="0">
                  <a:solidFill>
                    <a:schemeClr val="tx2">
                      <a:lumMod val="10000"/>
                    </a:schemeClr>
                  </a:solidFill>
                  <a:latin typeface="Tahoma" pitchFamily="34" charset="0"/>
                  <a:cs typeface="Arial" charset="0"/>
                </a:rPr>
                <a:t>Somatic</a:t>
              </a:r>
              <a:r>
                <a:rPr lang="en-US" sz="1500" dirty="0">
                  <a:latin typeface="Tahoma" pitchFamily="34" charset="0"/>
                  <a:cs typeface="Arial" charset="0"/>
                </a:rPr>
                <a:t> </a:t>
              </a:r>
            </a:p>
          </p:txBody>
        </p:sp>
        <p:sp>
          <p:nvSpPr>
            <p:cNvPr id="17" name="_s58382"/>
            <p:cNvSpPr>
              <a:spLocks noChangeArrowheads="1"/>
            </p:cNvSpPr>
            <p:nvPr/>
          </p:nvSpPr>
          <p:spPr bwMode="auto">
            <a:xfrm>
              <a:off x="3883" y="2527"/>
              <a:ext cx="862" cy="288"/>
            </a:xfrm>
            <a:prstGeom prst="roundRect">
              <a:avLst>
                <a:gd name="adj" fmla="val 16667"/>
              </a:avLst>
            </a:prstGeom>
            <a:solidFill>
              <a:schemeClr val="accent5">
                <a:lumMod val="60000"/>
                <a:lumOff val="4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lang="en-US" sz="1500" dirty="0">
                  <a:solidFill>
                    <a:schemeClr val="tx2">
                      <a:lumMod val="10000"/>
                    </a:schemeClr>
                  </a:solidFill>
                  <a:latin typeface="Tahoma" pitchFamily="34" charset="0"/>
                  <a:cs typeface="Arial" charset="0"/>
                </a:rPr>
                <a:t>Autonomic</a:t>
              </a:r>
            </a:p>
          </p:txBody>
        </p:sp>
        <p:sp>
          <p:nvSpPr>
            <p:cNvPr id="8207" name="_s58383"/>
            <p:cNvSpPr>
              <a:spLocks noChangeArrowheads="1"/>
            </p:cNvSpPr>
            <p:nvPr/>
          </p:nvSpPr>
          <p:spPr bwMode="auto">
            <a:xfrm>
              <a:off x="4458" y="2959"/>
              <a:ext cx="1111" cy="288"/>
            </a:xfrm>
            <a:prstGeom prst="roundRect">
              <a:avLst>
                <a:gd name="adj" fmla="val 16667"/>
              </a:avLst>
            </a:prstGeom>
            <a:solidFill>
              <a:srgbClr val="FF0000"/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lang="en-US" sz="1500" dirty="0">
                  <a:solidFill>
                    <a:schemeClr val="tx2">
                      <a:lumMod val="10000"/>
                    </a:schemeClr>
                  </a:solidFill>
                  <a:latin typeface="Tahoma" pitchFamily="1" charset="0"/>
                  <a:cs typeface="Arial" charset="0"/>
                </a:rPr>
                <a:t>Sympathetic</a:t>
              </a:r>
            </a:p>
          </p:txBody>
        </p:sp>
        <p:sp>
          <p:nvSpPr>
            <p:cNvPr id="19" name="_s58384"/>
            <p:cNvSpPr>
              <a:spLocks noChangeArrowheads="1"/>
            </p:cNvSpPr>
            <p:nvPr/>
          </p:nvSpPr>
          <p:spPr bwMode="auto">
            <a:xfrm>
              <a:off x="4458" y="3391"/>
              <a:ext cx="1111" cy="288"/>
            </a:xfrm>
            <a:prstGeom prst="roundRect">
              <a:avLst>
                <a:gd name="adj" fmla="val 16667"/>
              </a:avLst>
            </a:prstGeom>
            <a:solidFill>
              <a:schemeClr val="accent1">
                <a:lumMod val="60000"/>
                <a:lumOff val="40000"/>
              </a:schemeClr>
            </a:solidFill>
            <a:ln w="9525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/>
            <a:lstStyle/>
            <a:p>
              <a:pPr algn="ctr">
                <a:defRPr/>
              </a:pPr>
              <a:r>
                <a:rPr lang="en-US" sz="1500" dirty="0">
                  <a:solidFill>
                    <a:schemeClr val="tx2">
                      <a:lumMod val="10000"/>
                    </a:schemeClr>
                  </a:solidFill>
                  <a:latin typeface="Tahoma" pitchFamily="34" charset="0"/>
                  <a:cs typeface="Arial" charset="0"/>
                </a:rPr>
                <a:t>Para-sympathetic</a:t>
              </a:r>
            </a:p>
          </p:txBody>
        </p:sp>
      </p:grpSp>
      <p:sp>
        <p:nvSpPr>
          <p:cNvPr id="7171" name="Title 2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From where does this response originate? </a:t>
            </a:r>
          </a:p>
        </p:txBody>
      </p:sp>
      <p:pic>
        <p:nvPicPr>
          <p:cNvPr id="18" name="Picture 5"/>
          <p:cNvPicPr>
            <a:picLocks noGrp="1" noChangeAspect="1" noChangeArrowheads="1"/>
          </p:cNvPicPr>
          <p:nvPr>
            <p:ph idx="1"/>
          </p:nvPr>
        </p:nvPicPr>
        <p:blipFill>
          <a:blip r:embed="rId5" cstate="print"/>
          <a:srcRect/>
          <a:stretch>
            <a:fillRect/>
          </a:stretch>
        </p:blipFill>
        <p:spPr>
          <a:xfrm>
            <a:off x="1524000" y="3124200"/>
            <a:ext cx="4910001" cy="3733800"/>
          </a:xfrm>
          <a:noFill/>
          <a:ln/>
        </p:spPr>
      </p:pic>
      <p:sp>
        <p:nvSpPr>
          <p:cNvPr id="20" name="Oval 19"/>
          <p:cNvSpPr/>
          <p:nvPr/>
        </p:nvSpPr>
        <p:spPr>
          <a:xfrm>
            <a:off x="8305800" y="3733800"/>
            <a:ext cx="2362200" cy="6858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B43C60E4-D608-4241-A5A1-6EE55A651F4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522"/>
    </mc:Choice>
    <mc:Fallback xmlns="">
      <p:transition spd="slow" advTm="29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  <p:bldLst>
      <p:bldP spid="20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657CC-5A48-44E4-80C3-A42B3F3D95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Two Stress Response Pathways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67990-4C44-4659-B83A-43459E7F99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SNS (Sympathetic Nervous System)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B38D411D-AF43-4E46-85AD-0A0AA4BB4137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Body parts involved*: adrenal medulla, various internal organs including the heart</a:t>
            </a:r>
          </a:p>
          <a:p>
            <a:r>
              <a:rPr lang="en-CA" dirty="0"/>
              <a:t>Substances: epinephrine, norepinephrine </a:t>
            </a:r>
          </a:p>
          <a:p>
            <a:endParaRPr lang="en-CA" dirty="0"/>
          </a:p>
          <a:p>
            <a:pPr marL="0" indent="0">
              <a:buNone/>
            </a:pPr>
            <a:r>
              <a:rPr lang="en-CA" dirty="0"/>
              <a:t>* Many other parts of the brain become activated in our emotional responses! 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59447AB8-F874-4CC6-8013-DB5ACD2250A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CA" dirty="0"/>
              <a:t>HPA Axis 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60EB9FE4-E61E-4265-8FCA-93A1D7EA079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Body parts involved*: Hypothalamus, pituitary, adrenal cortex</a:t>
            </a:r>
          </a:p>
          <a:p>
            <a:r>
              <a:rPr lang="en-CA" dirty="0"/>
              <a:t>Substances: adrenocorticotropic hormone (ACTH), cortisol  </a:t>
            </a:r>
          </a:p>
          <a:p>
            <a:endParaRPr lang="en-CA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4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E9B8B0A9-EFCE-4929-9DBA-79C13BDB4336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826960" y="1501920"/>
              <a:ext cx="5020560" cy="29361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E9B8B0A9-EFCE-4929-9DBA-79C13BDB4336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5817600" y="1492560"/>
                <a:ext cx="5039280" cy="2954880"/>
              </a:xfrm>
              <a:prstGeom prst="rect">
                <a:avLst/>
              </a:prstGeom>
            </p:spPr>
          </p:pic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415D0BEF-7FD8-44A6-8479-49869EEBB6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0699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1822"/>
    </mc:Choice>
    <mc:Fallback xmlns="">
      <p:transition spd="slow" advTm="2718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AA5AF3BA-26A4-45A3-A073-D821CFFED0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Hans Selye (1907-1982)</a:t>
            </a:r>
            <a:br>
              <a:rPr lang="en-GB" dirty="0"/>
            </a:br>
            <a:endParaRPr lang="en-CA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2B23A29-54BC-490B-ACB4-D9C82514FBF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4"/>
              </a:rPr>
              <a:t>https://www.youtube.com/watch?v=wAnWJ9ZmbJA</a:t>
            </a:r>
            <a:endParaRPr lang="en-CA" dirty="0"/>
          </a:p>
          <a:p>
            <a:r>
              <a:rPr lang="en-CA" dirty="0"/>
              <a:t>Please watch this short footage of a classic and interview with Selye. </a:t>
            </a:r>
          </a:p>
          <a:p>
            <a:r>
              <a:rPr lang="en-CA" dirty="0"/>
              <a:t>(Some good life advice in there </a:t>
            </a:r>
            <a:r>
              <a:rPr lang="en-CA" dirty="0">
                <a:sym typeface="Wingdings" panose="05000000000000000000" pitchFamily="2" charset="2"/>
              </a:rPr>
              <a:t> )</a:t>
            </a:r>
            <a:endParaRPr lang="en-CA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EE1F9A8-5073-4720-BBA9-02C09C53B41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7554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163"/>
    </mc:Choice>
    <mc:Fallback xmlns="">
      <p:transition spd="slow" advTm="621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0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sz="3600" dirty="0"/>
              <a:t> Physical Consequences of Prolonged Stress: </a:t>
            </a:r>
            <a:r>
              <a:rPr lang="en-GB" sz="3600" dirty="0"/>
              <a:t>General Adaptation Syndrome (Hans Selye)</a:t>
            </a:r>
            <a:br>
              <a:rPr lang="en-US" sz="3600" dirty="0"/>
            </a:br>
            <a:endParaRPr lang="en-US" sz="1600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1FECCECF-A90E-4DF3-89EF-F973DCE94C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2000" dirty="0"/>
              <a:t>Figure SH.10 (from your text)</a:t>
            </a:r>
          </a:p>
          <a:p>
            <a:endParaRPr lang="en-CA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C927841-4DC6-413B-80E3-BC126FADBF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A104A83-2374-45ED-BC41-A86E4DA37E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17078" y="2235200"/>
            <a:ext cx="6581775" cy="4257675"/>
          </a:xfrm>
          <a:prstGeom prst="rect">
            <a:avLst/>
          </a:prstGeom>
        </p:spPr>
      </p:pic>
    </p:spTree>
  </p:cSld>
  <p:clrMapOvr>
    <a:masterClrMapping/>
  </p:clrMapOvr>
  <p:transition advTm="20548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z="4400" dirty="0"/>
              <a:t>General Adaptation Syndrome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Although </a:t>
            </a:r>
            <a:r>
              <a:rPr lang="en-CA" dirty="0" err="1"/>
              <a:t>Selye</a:t>
            </a:r>
            <a:r>
              <a:rPr lang="en-CA" dirty="0"/>
              <a:t> proposed that GAS is the same regardless of the type of stressor...</a:t>
            </a:r>
          </a:p>
          <a:p>
            <a:r>
              <a:rPr lang="en-CA" dirty="0"/>
              <a:t>He actually only studied physical stressors on his animals </a:t>
            </a:r>
          </a:p>
          <a:p>
            <a:r>
              <a:rPr lang="en-CA" dirty="0"/>
              <a:t>He did acknowledge individual factors</a:t>
            </a:r>
          </a:p>
          <a:p>
            <a:pPr lvl="1"/>
            <a:r>
              <a:rPr lang="en-CA" dirty="0"/>
              <a:t>One person might experience high stress, but the same event might be a mild stressor for another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0C093549-6170-421F-8A84-5D995D00BD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0097"/>
    </mc:Choice>
    <mc:Fallback xmlns="">
      <p:transition spd="slow" advTm="1300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The Immune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>
          <a:xfrm>
            <a:off x="839788" y="1690688"/>
            <a:ext cx="5157787" cy="4498975"/>
          </a:xfrm>
        </p:spPr>
        <p:txBody>
          <a:bodyPr>
            <a:normAutofit fontScale="92500" lnSpcReduction="20000"/>
          </a:bodyPr>
          <a:lstStyle/>
          <a:p>
            <a:r>
              <a:rPr lang="en-CA" altLang="en-US" dirty="0"/>
              <a:t>Helps defend </a:t>
            </a:r>
            <a:r>
              <a:rPr lang="en-US" altLang="ja-JP" dirty="0"/>
              <a:t>against pathogens</a:t>
            </a:r>
          </a:p>
          <a:p>
            <a:r>
              <a:rPr lang="en-US" altLang="en-US" dirty="0"/>
              <a:t>Consists of the skin, phagocytes, lymphocytes (T and B cells), and macrophages</a:t>
            </a:r>
          </a:p>
          <a:p>
            <a:r>
              <a:rPr lang="en-US" altLang="en-US" dirty="0"/>
              <a:t>Phagocytes and lymphocytes </a:t>
            </a:r>
          </a:p>
          <a:p>
            <a:r>
              <a:rPr lang="en-US" altLang="en-US" dirty="0"/>
              <a:t>‘Killer T’ cells and ‘B’ cells are types of lymphocytes</a:t>
            </a:r>
          </a:p>
          <a:p>
            <a:pPr lvl="1"/>
            <a:r>
              <a:rPr lang="en-US" altLang="en-US" dirty="0"/>
              <a:t>T cells attach to viral proteins and kill off the viral cell </a:t>
            </a:r>
          </a:p>
          <a:p>
            <a:pPr lvl="1"/>
            <a:r>
              <a:rPr lang="en-US" altLang="en-US" dirty="0"/>
              <a:t>B cells make antibodies, which are proteins that stick to the surface of the virus, and send messages to attract more of the body’s defenses to destroy the virus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FA616A1-7A05-446F-807C-F39EAE1F70C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>
            <a:normAutofit/>
          </a:bodyPr>
          <a:lstStyle/>
          <a:p>
            <a:r>
              <a:rPr lang="en-CA" sz="1600" b="0" dirty="0"/>
              <a:t>Image link: https://www.cancer.gov/news-events/cancer-currents-blog/2021/covid-19-antibodies-nci-seronet</a:t>
            </a:r>
          </a:p>
        </p:txBody>
      </p:sp>
      <p:pic>
        <p:nvPicPr>
          <p:cNvPr id="10" name="Content Placeholder 9" descr="Diagram, schematic&#10;&#10;Description automatically generated">
            <a:extLst>
              <a:ext uri="{FF2B5EF4-FFF2-40B4-BE49-F238E27FC236}">
                <a16:creationId xmlns:a16="http://schemas.microsoft.com/office/drawing/2014/main" id="{8BE9C64E-AAAC-4173-B219-A170611743EA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735415"/>
            <a:ext cx="5183188" cy="3223907"/>
          </a:xfr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5669460B-837F-4A9C-B623-C26F186666C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514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7224"/>
    </mc:Choice>
    <mc:Fallback xmlns="">
      <p:transition spd="slow" advTm="237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40FEC4-2183-4A67-BD69-4C50364AE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Stress hormones and immune functioning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6BF6D7-AAB8-4F66-B383-A2438B03AD1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Cortisol helps us during acute stress</a:t>
            </a:r>
          </a:p>
          <a:p>
            <a:r>
              <a:rPr lang="en-CA" dirty="0"/>
              <a:t>However, ongoing cortisol release creates inflammation (i.e., swelling, heat) in the body </a:t>
            </a:r>
          </a:p>
          <a:p>
            <a:pPr lvl="1"/>
            <a:r>
              <a:rPr lang="en-CA" dirty="0"/>
              <a:t>Inflammation (e.g., at the site of an injury, for example) is part of our immune response… BUT…chronic inflammation itself is damaging to our bodies.</a:t>
            </a:r>
          </a:p>
          <a:p>
            <a:r>
              <a:rPr lang="en-CA" dirty="0"/>
              <a:t>Ongoing cortisol release eventually SLOWS down our immune systems… </a:t>
            </a:r>
          </a:p>
          <a:p>
            <a:r>
              <a:rPr lang="en-CA" dirty="0"/>
              <a:t>Physical activity/exercise is an important part of reducing of chronic inflammation in our bodies!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CE09C91C-7B97-47B7-8E34-6AC806C6EE0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92903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307"/>
    </mc:Choice>
    <mc:Fallback xmlns="">
      <p:transition spd="slow" advTm="1993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Lymphocyte functioning drops/is slower under conditions of stress </a:t>
            </a:r>
          </a:p>
          <a:p>
            <a:r>
              <a:rPr lang="en-US" altLang="en-US" dirty="0"/>
              <a:t>Caregiver stress has been studied in a number of studies </a:t>
            </a:r>
          </a:p>
          <a:p>
            <a:r>
              <a:rPr lang="en-US" altLang="en-US" dirty="0"/>
              <a:t>It is a highly relevant chronic stressor given longer life spans and accompanying declines in various aspects of health</a:t>
            </a:r>
          </a:p>
          <a:p>
            <a:r>
              <a:rPr lang="en-US" altLang="en-US" dirty="0"/>
              <a:t>Caring for someone with Alzheimer’</a:t>
            </a:r>
            <a:r>
              <a:rPr lang="en-US" altLang="ja-JP" dirty="0"/>
              <a:t>s is associated with lower ability to heal from injury and decrease blood clotting (</a:t>
            </a:r>
            <a:r>
              <a:rPr lang="en-US" altLang="ja-JP" dirty="0" err="1"/>
              <a:t>Kiecolt</a:t>
            </a:r>
            <a:r>
              <a:rPr lang="en-US" altLang="ja-JP" dirty="0"/>
              <a:t>-Glaser’s line of research)</a:t>
            </a:r>
          </a:p>
          <a:p>
            <a:pPr lvl="1"/>
            <a:r>
              <a:rPr lang="en-US" altLang="ja-JP" dirty="0"/>
              <a:t>Strong social support around the family buffers the above effect!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B41A9CBC-06FA-457C-91DB-BDEDDF8AF1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46278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643"/>
    </mc:Choice>
    <mc:Fallback xmlns="">
      <p:transition spd="slow" advTm="16664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i="1" dirty="0"/>
              <a:t>Stress as a transaction  </a:t>
            </a:r>
          </a:p>
        </p:txBody>
      </p:sp>
      <p:sp>
        <p:nvSpPr>
          <p:cNvPr id="17411" name="Content Placeholder 9"/>
          <p:cNvSpPr>
            <a:spLocks noGrp="1"/>
          </p:cNvSpPr>
          <p:nvPr>
            <p:ph sz="quarter" idx="4"/>
          </p:nvPr>
        </p:nvSpPr>
        <p:spPr>
          <a:xfrm>
            <a:off x="6019802" y="1447801"/>
            <a:ext cx="4190999" cy="4678363"/>
          </a:xfrm>
          <a:ln>
            <a:prstDash val="solid"/>
          </a:ln>
        </p:spPr>
        <p:txBody>
          <a:bodyPr>
            <a:normAutofit fontScale="85000" lnSpcReduction="20000"/>
          </a:bodyPr>
          <a:lstStyle/>
          <a:p>
            <a:pPr>
              <a:spcBef>
                <a:spcPct val="0"/>
              </a:spcBef>
              <a:buFont typeface="Arial" pitchFamily="34" charset="0"/>
              <a:buNone/>
            </a:pPr>
            <a:r>
              <a:rPr lang="en-US"/>
              <a:t>    Our </a:t>
            </a:r>
            <a:r>
              <a:rPr lang="en-US" u="sng"/>
              <a:t>appraisal</a:t>
            </a:r>
            <a:r>
              <a:rPr lang="en-US"/>
              <a:t> of whether an event is a threat or not determines the stress response (Lazarus &amp; Folkman, 1984)</a:t>
            </a:r>
          </a:p>
          <a:p>
            <a:pPr>
              <a:spcBef>
                <a:spcPct val="0"/>
              </a:spcBef>
              <a:buNone/>
            </a:pPr>
            <a:endParaRPr lang="en-US" u="sng"/>
          </a:p>
          <a:p>
            <a:pPr>
              <a:spcBef>
                <a:spcPct val="0"/>
              </a:spcBef>
            </a:pPr>
            <a:r>
              <a:rPr lang="en-US"/>
              <a:t>  Our </a:t>
            </a:r>
            <a:r>
              <a:rPr lang="en-US">
                <a:solidFill>
                  <a:srgbClr val="7030A0"/>
                </a:solidFill>
              </a:rPr>
              <a:t>emotional</a:t>
            </a:r>
            <a:r>
              <a:rPr lang="en-US">
                <a:solidFill>
                  <a:srgbClr val="FFFF00"/>
                </a:solidFill>
              </a:rPr>
              <a:t> </a:t>
            </a:r>
            <a:r>
              <a:rPr lang="en-US">
                <a:solidFill>
                  <a:srgbClr val="7030A0"/>
                </a:solidFill>
              </a:rPr>
              <a:t>reaction</a:t>
            </a:r>
            <a:r>
              <a:rPr lang="en-US">
                <a:solidFill>
                  <a:srgbClr val="FFFF00"/>
                </a:solidFill>
              </a:rPr>
              <a:t> </a:t>
            </a:r>
            <a:r>
              <a:rPr lang="en-US"/>
              <a:t>to stressors largely depends on how we</a:t>
            </a:r>
            <a:r>
              <a:rPr lang="en-US">
                <a:solidFill>
                  <a:srgbClr val="FFFF00"/>
                </a:solidFill>
              </a:rPr>
              <a:t> </a:t>
            </a:r>
            <a:r>
              <a:rPr lang="en-US">
                <a:solidFill>
                  <a:srgbClr val="7030A0"/>
                </a:solidFill>
              </a:rPr>
              <a:t>interpret</a:t>
            </a:r>
            <a:r>
              <a:rPr lang="en-US">
                <a:solidFill>
                  <a:srgbClr val="FFFF00"/>
                </a:solidFill>
              </a:rPr>
              <a:t> </a:t>
            </a:r>
            <a:r>
              <a:rPr lang="en-US"/>
              <a:t>them</a:t>
            </a:r>
          </a:p>
          <a:p>
            <a:pPr>
              <a:spcBef>
                <a:spcPct val="0"/>
              </a:spcBef>
            </a:pPr>
            <a:endParaRPr lang="en-US"/>
          </a:p>
          <a:p>
            <a:pPr>
              <a:spcBef>
                <a:spcPct val="0"/>
              </a:spcBef>
            </a:pPr>
            <a:r>
              <a:rPr lang="en-US" b="1"/>
              <a:t>Primary appraisal</a:t>
            </a:r>
            <a:r>
              <a:rPr lang="en-US"/>
              <a:t>: is it a threat? How severe?  </a:t>
            </a:r>
          </a:p>
          <a:p>
            <a:pPr>
              <a:spcBef>
                <a:spcPct val="0"/>
              </a:spcBef>
              <a:buNone/>
            </a:pPr>
            <a:endParaRPr lang="en-US" b="1"/>
          </a:p>
          <a:p>
            <a:pPr>
              <a:spcBef>
                <a:spcPct val="0"/>
              </a:spcBef>
              <a:buNone/>
            </a:pPr>
            <a:endParaRPr lang="en-US" b="1"/>
          </a:p>
          <a:p>
            <a:pPr>
              <a:spcBef>
                <a:spcPct val="0"/>
              </a:spcBef>
            </a:pPr>
            <a:r>
              <a:rPr lang="en-US" b="1"/>
              <a:t>Secondary appraisal</a:t>
            </a:r>
            <a:r>
              <a:rPr lang="en-US"/>
              <a:t>: do I have the resources to cope with this threat?  </a:t>
            </a:r>
          </a:p>
          <a:p>
            <a:pPr>
              <a:spcBef>
                <a:spcPct val="0"/>
              </a:spcBef>
              <a:buFont typeface="Arial" pitchFamily="34" charset="0"/>
              <a:buNone/>
            </a:pPr>
            <a:endParaRPr lang="en-US"/>
          </a:p>
          <a:p>
            <a:pPr>
              <a:spcBef>
                <a:spcPct val="0"/>
              </a:spcBef>
              <a:buFont typeface="Arial" pitchFamily="34" charset="0"/>
              <a:buNone/>
            </a:pPr>
            <a:endParaRPr lang="en-US" u="sng"/>
          </a:p>
          <a:p>
            <a:pPr>
              <a:spcBef>
                <a:spcPct val="0"/>
              </a:spcBef>
            </a:pPr>
            <a:endParaRPr lang="en-CA" dirty="0"/>
          </a:p>
        </p:txBody>
      </p:sp>
      <p:pic>
        <p:nvPicPr>
          <p:cNvPr id="9" name="Picture 8" descr="figure 15-4a">
            <a:extLst>
              <a:ext uri="{FF2B5EF4-FFF2-40B4-BE49-F238E27FC236}">
                <a16:creationId xmlns:a16="http://schemas.microsoft.com/office/drawing/2014/main" id="{A47D442E-7772-4F9A-8777-B1806C7921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836612" y="1690688"/>
            <a:ext cx="4568825" cy="4011613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AD3EB68-9AD4-473B-976C-FC1A60DD93B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841957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9746"/>
    </mc:Choice>
    <mc:Fallback xmlns="">
      <p:transition spd="slow" advTm="3097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741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741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4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4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4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74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741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17411" grpId="0" build="p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Stress-Related Illnesses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Biopsychosocial perspective </a:t>
            </a:r>
          </a:p>
          <a:p>
            <a:r>
              <a:rPr lang="en-US" altLang="en-US" dirty="0"/>
              <a:t>Most conditions (physical and mental) are created/precipitated by a multitude of factors</a:t>
            </a:r>
          </a:p>
          <a:p>
            <a:r>
              <a:rPr lang="en-US" altLang="en-US" dirty="0"/>
              <a:t>Both physiological and psychological</a:t>
            </a:r>
          </a:p>
          <a:p>
            <a:r>
              <a:rPr lang="en-US" altLang="en-US" dirty="0"/>
              <a:t>… In addition to social factors </a:t>
            </a:r>
          </a:p>
          <a:p>
            <a:r>
              <a:rPr lang="en-US" altLang="en-US" dirty="0"/>
              <a:t>E.g. Coronary Heart disease </a:t>
            </a:r>
          </a:p>
          <a:p>
            <a:pPr marL="0" indent="0">
              <a:buNone/>
            </a:pPr>
            <a:endParaRPr lang="en-US" altLang="en-US" dirty="0"/>
          </a:p>
          <a:p>
            <a:pPr lvl="1"/>
            <a:endParaRPr lang="en-US" altLang="en-US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91D1D2BF-DF82-469C-B7E8-3CB21B4CB2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9439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929"/>
    </mc:Choice>
    <mc:Fallback xmlns="">
      <p:transition spd="slow" advTm="5092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65152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Coronary Heart Disease/Cardiovascular Disease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en-US" dirty="0"/>
              <a:t>Blockages of arteries (therefore less oxygen to the heart)</a:t>
            </a:r>
          </a:p>
          <a:p>
            <a:r>
              <a:rPr lang="en-US" altLang="en-US" dirty="0"/>
              <a:t>Involves atherosclerosis, a narrowing of arteries and inflammation in artery walls </a:t>
            </a:r>
          </a:p>
          <a:p>
            <a:r>
              <a:rPr lang="en-US" altLang="en-US" dirty="0"/>
              <a:t>One of the top causes of death in Canada (and other countries)</a:t>
            </a:r>
          </a:p>
          <a:p>
            <a:r>
              <a:rPr lang="en-US" altLang="en-US" dirty="0"/>
              <a:t>Many Factors </a:t>
            </a:r>
          </a:p>
          <a:p>
            <a:pPr lvl="1"/>
            <a:r>
              <a:rPr lang="en-US" altLang="en-US" dirty="0"/>
              <a:t>Family history of CHD/CVD</a:t>
            </a:r>
          </a:p>
          <a:p>
            <a:pPr lvl="1"/>
            <a:r>
              <a:rPr lang="en-US" altLang="en-US" dirty="0"/>
              <a:t>Smoking, not enough physical activity, </a:t>
            </a:r>
          </a:p>
          <a:p>
            <a:pPr lvl="1"/>
            <a:r>
              <a:rPr lang="en-US" altLang="en-US" dirty="0"/>
              <a:t>Autonomic reactivity to stressors</a:t>
            </a:r>
          </a:p>
          <a:p>
            <a:pPr lvl="1"/>
            <a:r>
              <a:rPr lang="en-US" altLang="en-US" dirty="0"/>
              <a:t>Type A personality &amp; trait hostility </a:t>
            </a:r>
          </a:p>
          <a:p>
            <a:pPr lvl="1"/>
            <a:r>
              <a:rPr lang="en-US" altLang="en-US" dirty="0"/>
              <a:t>Low SES (socioeconomic status)</a:t>
            </a:r>
          </a:p>
          <a:p>
            <a:pPr marL="457200" lvl="1" indent="0">
              <a:buNone/>
            </a:pPr>
            <a:endParaRPr lang="en-US" altLang="en-US" dirty="0"/>
          </a:p>
          <a:p>
            <a:pPr lvl="1"/>
            <a:endParaRPr lang="en-US" altLang="en-US" dirty="0"/>
          </a:p>
          <a:p>
            <a:endParaRPr lang="en-US" altLang="en-US" b="1" dirty="0">
              <a:solidFill>
                <a:srgbClr val="9B0000"/>
              </a:solidFill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D1DB423C-1EBF-41A8-8721-955D5CBF4CC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29963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937"/>
    </mc:Choice>
    <mc:Fallback xmlns="">
      <p:transition spd="slow" advTm="144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CB2467-C8CE-45FA-BB22-D7EDA1BD3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Autonomic Reactivity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EFFFC-E95E-42E0-8FB9-1BBF843D3C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CA" dirty="0"/>
              <a:t>Exaggerated stressor-related autonomic responses are a well-studied factor in CHD/CVD </a:t>
            </a:r>
          </a:p>
          <a:p>
            <a:pPr lvl="1"/>
            <a:r>
              <a:rPr lang="en-CA" dirty="0"/>
              <a:t>Autonomic responses (such as increased heart rate, blood pressure and oxygen consumption) are “beyond the metabolic and behavioural demands of a given stressor” (</a:t>
            </a:r>
            <a:r>
              <a:rPr lang="en-CA" dirty="0" err="1"/>
              <a:t>Ginty</a:t>
            </a:r>
            <a:r>
              <a:rPr lang="en-CA" dirty="0"/>
              <a:t> et al. 2017, p. 3)</a:t>
            </a:r>
          </a:p>
          <a:p>
            <a:r>
              <a:rPr lang="en-CA" dirty="0"/>
              <a:t>Predictor of various conditions involved with CHD/CVD (</a:t>
            </a:r>
            <a:r>
              <a:rPr lang="en-CA" dirty="0" err="1"/>
              <a:t>Ginty</a:t>
            </a:r>
            <a:r>
              <a:rPr lang="en-CA" dirty="0"/>
              <a:t> et al., 2017)</a:t>
            </a:r>
          </a:p>
          <a:p>
            <a:pPr lvl="1"/>
            <a:r>
              <a:rPr lang="en-CA" dirty="0"/>
              <a:t>Ventricular mass (i.e., hypertrophy/enlargement), which in and of itself is a strong predictor of CVD related death </a:t>
            </a:r>
          </a:p>
          <a:p>
            <a:pPr lvl="1"/>
            <a:r>
              <a:rPr lang="en-CA" dirty="0"/>
              <a:t>Fast-progressing atherosclerosis </a:t>
            </a:r>
          </a:p>
          <a:p>
            <a:pPr lvl="1"/>
            <a:r>
              <a:rPr lang="en-CA" dirty="0"/>
              <a:t>Hypertension (i.e., high blood pressure)</a:t>
            </a:r>
          </a:p>
          <a:p>
            <a:pPr lvl="1"/>
            <a:r>
              <a:rPr lang="en-CA" dirty="0"/>
              <a:t>Heart attack </a:t>
            </a:r>
          </a:p>
          <a:p>
            <a:pPr lvl="1"/>
            <a:r>
              <a:rPr lang="en-CA" dirty="0"/>
              <a:t>Death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E70EBAF-5DD8-4EEF-B45D-CC77F8FC7D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65317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0212"/>
    </mc:Choice>
    <mc:Fallback xmlns="">
      <p:transition spd="slow" advTm="2302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18A76-EA98-4B99-AA8F-B65E0D3FE4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COPING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680756-A6C2-4F24-9365-68D6EFF6646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Selye viewed stress as an inevitable part of life. He once said in an interview  that “only the dead have no stress”. </a:t>
            </a:r>
          </a:p>
          <a:p>
            <a:r>
              <a:rPr lang="en-CA" dirty="0"/>
              <a:t>So… we need to learn how to temper our appraisals to our benefit </a:t>
            </a:r>
          </a:p>
          <a:p>
            <a:r>
              <a:rPr lang="en-CA" dirty="0"/>
              <a:t>And … heighten our awareness of different kinds of coping that most of us already use </a:t>
            </a:r>
          </a:p>
          <a:p>
            <a:pPr marL="0" indent="0">
              <a:buNone/>
            </a:pPr>
            <a:endParaRPr lang="en-CA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E52A75E-45BF-4A7F-BB70-3AE7895B15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53831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1731"/>
    </mc:Choice>
    <mc:Fallback xmlns="">
      <p:transition spd="slow" advTm="1017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84B1A-D14B-4C82-B7AC-A6540FACF5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Why is control important to stress?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5564CB-642E-45B7-8406-AD2EFF2A81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231408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4847"/>
    </mc:Choice>
    <mc:Fallback xmlns="">
      <p:transition spd="slow" advTm="44847"/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F3B808A-B36D-484B-AC2D-1E3CE92523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9938" name="Rectangle 2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900" dirty="0"/>
              <a:t>Decisional control: can we choose among different courses of action in life situations?</a:t>
            </a:r>
          </a:p>
          <a:p>
            <a:pPr>
              <a:lnSpc>
                <a:spcPct val="90000"/>
              </a:lnSpc>
            </a:pPr>
            <a:r>
              <a:rPr lang="en-US" sz="2900" dirty="0"/>
              <a:t>Informational control: can we get information about a stressful event? </a:t>
            </a:r>
          </a:p>
          <a:p>
            <a:pPr>
              <a:lnSpc>
                <a:spcPct val="90000"/>
              </a:lnSpc>
            </a:pPr>
            <a:endParaRPr lang="en-US" sz="2500" b="1" dirty="0"/>
          </a:p>
          <a:p>
            <a:pPr>
              <a:lnSpc>
                <a:spcPct val="90000"/>
              </a:lnSpc>
            </a:pPr>
            <a:r>
              <a:rPr lang="en-US" sz="2500" b="1" dirty="0"/>
              <a:t>Both can increase our sense of </a:t>
            </a:r>
            <a:r>
              <a:rPr lang="en-US" sz="2500" b="1" u="sng" dirty="0"/>
              <a:t>perceived control</a:t>
            </a:r>
            <a:r>
              <a:rPr lang="en-US" sz="2500" b="1" dirty="0"/>
              <a:t>:</a:t>
            </a:r>
            <a:r>
              <a:rPr lang="en-US" sz="2500" dirty="0"/>
              <a:t> Amount of influence you feel you have over a situation</a:t>
            </a:r>
          </a:p>
          <a:p>
            <a:pPr lvl="1">
              <a:lnSpc>
                <a:spcPct val="90000"/>
              </a:lnSpc>
            </a:pPr>
            <a:r>
              <a:rPr lang="en-US" sz="2500" dirty="0"/>
              <a:t>If we believe we can control an outcome, we feel less stressed </a:t>
            </a:r>
          </a:p>
          <a:p>
            <a:pPr>
              <a:lnSpc>
                <a:spcPct val="90000"/>
              </a:lnSpc>
            </a:pPr>
            <a:endParaRPr lang="en-US" sz="2900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8E4C2A8-5BC1-44D6-9214-1838B11E873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spd="med" advTm="255171">
    <p:push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993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99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993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3993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9938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Behavioural</a:t>
            </a:r>
            <a:r>
              <a:rPr lang="en-US" dirty="0"/>
              <a:t> Control/“Problem Focused Coping”</a:t>
            </a:r>
          </a:p>
        </p:txBody>
      </p:sp>
      <p:sp>
        <p:nvSpPr>
          <p:cNvPr id="25603" name="Content Placeholder 2"/>
          <p:cNvSpPr>
            <a:spLocks noGrp="1"/>
          </p:cNvSpPr>
          <p:nvPr>
            <p:ph idx="1"/>
          </p:nvPr>
        </p:nvSpPr>
        <p:spPr>
          <a:xfrm>
            <a:off x="702365" y="1447800"/>
            <a:ext cx="9755323" cy="4800600"/>
          </a:xfrm>
        </p:spPr>
        <p:txBody>
          <a:bodyPr/>
          <a:lstStyle/>
          <a:p>
            <a:r>
              <a:rPr lang="en-US" dirty="0"/>
              <a:t>Also called “problem focused coping” </a:t>
            </a:r>
          </a:p>
          <a:p>
            <a:r>
              <a:rPr lang="en-US" dirty="0"/>
              <a:t>Figuring out ways to decrease or get rid of source of stress </a:t>
            </a:r>
          </a:p>
          <a:p>
            <a:r>
              <a:rPr lang="en-US" dirty="0"/>
              <a:t>Generating possible solutions and </a:t>
            </a:r>
            <a:r>
              <a:rPr lang="en-US" u="sng" dirty="0"/>
              <a:t>acting</a:t>
            </a:r>
            <a:r>
              <a:rPr lang="en-US" dirty="0"/>
              <a:t> on the best one </a:t>
            </a:r>
          </a:p>
          <a:p>
            <a:r>
              <a:rPr lang="en-US" dirty="0"/>
              <a:t>As opposed to avoidance, which is another strategy we might use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B044069-2E26-4B50-BD5E-1A80A5E2DE5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325"/>
    </mc:Choice>
    <mc:Fallback xmlns="">
      <p:transition spd="slow" advTm="1053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56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256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256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256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5603" grpId="0" build="p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2"/>
          <p:cNvSpPr>
            <a:spLocks noGrp="1" noChangeArrowheads="1"/>
          </p:cNvSpPr>
          <p:nvPr>
            <p:ph type="title"/>
          </p:nvPr>
        </p:nvSpPr>
        <p:spPr>
          <a:xfrm>
            <a:off x="1245704" y="381000"/>
            <a:ext cx="9117496" cy="838200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n-US" sz="3800" dirty="0"/>
              <a:t>Cognitive Control</a:t>
            </a:r>
            <a:endParaRPr lang="en-US" sz="1600" dirty="0"/>
          </a:p>
        </p:txBody>
      </p:sp>
      <p:sp>
        <p:nvSpPr>
          <p:cNvPr id="30723" name="Rectangle 3"/>
          <p:cNvSpPr>
            <a:spLocks noGrp="1" noChangeArrowheads="1"/>
          </p:cNvSpPr>
          <p:nvPr>
            <p:ph idx="1"/>
          </p:nvPr>
        </p:nvSpPr>
        <p:spPr>
          <a:xfrm>
            <a:off x="1245704" y="1447800"/>
            <a:ext cx="9211984" cy="5181600"/>
          </a:xfrm>
        </p:spPr>
        <p:txBody>
          <a:bodyPr>
            <a:normAutofit/>
          </a:bodyPr>
          <a:lstStyle/>
          <a:p>
            <a:r>
              <a:rPr lang="en-US" dirty="0"/>
              <a:t>Includes </a:t>
            </a:r>
            <a:r>
              <a:rPr lang="en-US" b="1" dirty="0"/>
              <a:t>Emotion-focused coping</a:t>
            </a:r>
          </a:p>
          <a:p>
            <a:r>
              <a:rPr lang="en-US" dirty="0"/>
              <a:t>Recall that it’s our interpretation of events, not events themselves, that produce stress</a:t>
            </a:r>
          </a:p>
          <a:p>
            <a:pPr lvl="1"/>
            <a:r>
              <a:rPr lang="en-US" b="1" dirty="0"/>
              <a:t>Example:</a:t>
            </a:r>
            <a:r>
              <a:rPr lang="en-US" dirty="0"/>
              <a:t> You may interpret a small change of plans as a welcome break, or as a terrible catastrophe!</a:t>
            </a:r>
          </a:p>
          <a:p>
            <a:r>
              <a:rPr lang="en-US" dirty="0"/>
              <a:t>Ways to reduce stress through reappraisal:</a:t>
            </a:r>
          </a:p>
          <a:p>
            <a:pPr lvl="1"/>
            <a:r>
              <a:rPr lang="en-CA" dirty="0"/>
              <a:t>changing your perception of the stressful situation </a:t>
            </a:r>
          </a:p>
          <a:p>
            <a:pPr lvl="1"/>
            <a:r>
              <a:rPr lang="en-CA" dirty="0"/>
              <a:t>Try to shift how you feel</a:t>
            </a:r>
          </a:p>
          <a:p>
            <a:pPr marL="457200" lvl="1" indent="0">
              <a:buNone/>
            </a:pPr>
            <a:endParaRPr lang="en-US" dirty="0"/>
          </a:p>
        </p:txBody>
      </p:sp>
      <p:sp>
        <p:nvSpPr>
          <p:cNvPr id="32771" name="Slide Number Placeholder 5"/>
          <p:cNvSpPr>
            <a:spLocks noGrp="1"/>
          </p:cNvSpPr>
          <p:nvPr>
            <p:ph type="sldNum" sz="quarter" idx="12"/>
          </p:nvPr>
        </p:nvSpPr>
        <p:spPr bwMode="auto">
          <a:noFill/>
          <a:ln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fld id="{9A88996F-968C-477F-9936-D2DF47A073E8}" type="slidenum">
              <a:rPr lang="en-CA">
                <a:latin typeface="Arial" pitchFamily="34" charset="0"/>
                <a:cs typeface="Arial" pitchFamily="34" charset="0"/>
              </a:rPr>
              <a:pPr/>
              <a:t>27</a:t>
            </a:fld>
            <a:endParaRPr lang="en-CA">
              <a:latin typeface="Arial" pitchFamily="34" charset="0"/>
              <a:cs typeface="Arial" pitchFamily="34" charset="0"/>
            </a:endParaRP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58F5B4C-C189-495C-A05B-85F0816DCB7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79105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0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0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0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07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0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07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Kinds of Stressors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lvl="1" indent="-342900"/>
            <a:r>
              <a:rPr lang="en-GB" dirty="0"/>
              <a:t>Acute vs. Chronic stressors</a:t>
            </a:r>
          </a:p>
          <a:p>
            <a:pPr marL="342900" lvl="1" indent="-342900"/>
            <a:r>
              <a:rPr lang="en-GB" dirty="0"/>
              <a:t>Acute: short-term, has defined end-point; the stressor goes away after the end-point </a:t>
            </a:r>
          </a:p>
          <a:p>
            <a:pPr marL="742950" lvl="2" indent="-342900"/>
            <a:r>
              <a:rPr lang="en-GB" dirty="0"/>
              <a:t>E.g. Almost getting run over by a car while crossing street</a:t>
            </a:r>
          </a:p>
          <a:p>
            <a:pPr marL="342900" lvl="1" indent="-342900"/>
            <a:r>
              <a:rPr lang="en-GB" dirty="0"/>
              <a:t>Chronic: long-term, no defined end-point</a:t>
            </a:r>
          </a:p>
          <a:p>
            <a:pPr marL="742950" lvl="2" indent="-342900"/>
            <a:r>
              <a:rPr lang="en-GB" dirty="0"/>
              <a:t>E.g. Unemployment </a:t>
            </a:r>
          </a:p>
          <a:p>
            <a:pPr marL="342900" lvl="1" indent="-342900"/>
            <a:r>
              <a:rPr lang="en-GB" dirty="0"/>
              <a:t>Daily Hassles “Micro-stressors”: everyday events, people, things that annoy us or “strain our ability to cope” (Lilienfeld et al., 2020, p. 434)</a:t>
            </a:r>
          </a:p>
          <a:p>
            <a:pPr marL="800100" lvl="2" indent="-342900"/>
            <a:r>
              <a:rPr lang="en-GB" dirty="0"/>
              <a:t>They range in their severity: misplacing keys frequently, long lines and wait times for things, time pressures like back to back zoom calls for work, problems with friends and partner</a:t>
            </a:r>
          </a:p>
          <a:p>
            <a:pPr marL="800100" lvl="2" indent="-342900"/>
            <a:endParaRPr lang="en-GB" dirty="0"/>
          </a:p>
          <a:p>
            <a:pPr marL="742950" lvl="2" indent="-342900"/>
            <a:endParaRPr lang="en-GB" dirty="0"/>
          </a:p>
          <a:p>
            <a:endParaRPr lang="en-CA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421BD85-DEB5-4049-A0D3-4178F3C8DF4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0971"/>
    </mc:Choice>
    <mc:Fallback xmlns="">
      <p:transition spd="slow" advTm="280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0583E8-B232-48C5-BB70-63AC5C3F98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Other </a:t>
            </a:r>
            <a:br>
              <a:rPr lang="en-CA" dirty="0"/>
            </a:br>
            <a:r>
              <a:rPr lang="en-CA" dirty="0"/>
              <a:t>“types” of Stressors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2A7C8F-43CE-4AE5-9104-7A4E246ED7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Catastrophic events/”trauma”</a:t>
            </a:r>
          </a:p>
          <a:p>
            <a:pPr lvl="1"/>
            <a:r>
              <a:rPr lang="en-CA" dirty="0"/>
              <a:t>E.g. natural disasters, wars </a:t>
            </a:r>
          </a:p>
          <a:p>
            <a:r>
              <a:rPr lang="en-CA" dirty="0"/>
              <a:t> Socio-cultural stressors </a:t>
            </a:r>
          </a:p>
          <a:p>
            <a:pPr lvl="1"/>
            <a:r>
              <a:rPr lang="en-CA" dirty="0"/>
              <a:t>Think back to Bronfenbrenner’s ecological model </a:t>
            </a:r>
          </a:p>
          <a:p>
            <a:pPr lvl="1"/>
            <a:r>
              <a:rPr lang="en-CA" dirty="0"/>
              <a:t>E.g. laws (bills, mandates), leadership that impinge on the rights of groups or individuals 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9EB2CFF-A355-47CF-AFAA-08F2D2DC7CB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11255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966"/>
    </mc:Choice>
    <mc:Fallback xmlns="">
      <p:transition spd="slow" advTm="1839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CA" dirty="0"/>
              <a:t>What are the sources of stress?</a:t>
            </a:r>
            <a:endParaRPr lang="en-US" dirty="0"/>
          </a:p>
        </p:txBody>
      </p:sp>
      <p:sp>
        <p:nvSpPr>
          <p:cNvPr id="8195" name="Content Placeholder 2"/>
          <p:cNvSpPr>
            <a:spLocks noGrp="1"/>
          </p:cNvSpPr>
          <p:nvPr>
            <p:ph idx="1"/>
          </p:nvPr>
        </p:nvSpPr>
        <p:spPr>
          <a:xfrm>
            <a:off x="2286000" y="1447800"/>
            <a:ext cx="7924800" cy="4648200"/>
          </a:xfrm>
        </p:spPr>
        <p:txBody>
          <a:bodyPr>
            <a:normAutofit/>
          </a:bodyPr>
          <a:lstStyle/>
          <a:p>
            <a:r>
              <a:rPr lang="en-US" dirty="0"/>
              <a:t>Life change is a major stressor </a:t>
            </a:r>
          </a:p>
          <a:p>
            <a:r>
              <a:rPr lang="en-US" dirty="0"/>
              <a:t>Social readjustment rating scale (SRRS)</a:t>
            </a:r>
          </a:p>
          <a:p>
            <a:pPr>
              <a:lnSpc>
                <a:spcPct val="90000"/>
              </a:lnSpc>
            </a:pPr>
            <a:r>
              <a:rPr lang="en-US" b="1" dirty="0">
                <a:solidFill>
                  <a:srgbClr val="C00000"/>
                </a:solidFill>
              </a:rPr>
              <a:t>Changes</a:t>
            </a:r>
            <a:r>
              <a:rPr lang="en-US" dirty="0"/>
              <a:t> that disrupt everyday life</a:t>
            </a:r>
          </a:p>
          <a:p>
            <a:pPr lvl="1">
              <a:lnSpc>
                <a:spcPct val="90000"/>
              </a:lnSpc>
            </a:pPr>
            <a:r>
              <a:rPr lang="en-US" dirty="0"/>
              <a:t>May be extreme, such as disaster or death of a close relative or may be fairly minor, such as starting a new job</a:t>
            </a:r>
          </a:p>
          <a:p>
            <a:r>
              <a:rPr lang="en-US" dirty="0"/>
              <a:t>Life changes are ranked </a:t>
            </a:r>
          </a:p>
          <a:p>
            <a:pPr lvl="2"/>
            <a:r>
              <a:rPr lang="en-US" dirty="0"/>
              <a:t>The higher the score, the higher  the readjustment in </a:t>
            </a:r>
            <a:r>
              <a:rPr lang="en-US" dirty="0" err="1"/>
              <a:t>behaviour</a:t>
            </a:r>
            <a:r>
              <a:rPr lang="en-US" dirty="0"/>
              <a:t> and/or lifestyle </a:t>
            </a:r>
          </a:p>
          <a:p>
            <a:pPr lvl="1"/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F3AAC57-55E7-4B03-825E-5EEDAC4E5A0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1467"/>
    </mc:Choice>
    <mc:Fallback xmlns="">
      <p:transition spd="slow" advTm="1514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2000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2000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2000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3000"/>
                                        <p:tgtEl>
                                          <p:spTgt spid="81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A2D4C7-61F8-4957-AEDB-7B697859B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Can stress be a good thing?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FE9681-05AC-42D7-BC91-48CA8A6881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Eustress </a:t>
            </a:r>
          </a:p>
          <a:p>
            <a:r>
              <a:rPr lang="en-CA" dirty="0"/>
              <a:t>Selye distinguished between distress and eustress </a:t>
            </a:r>
          </a:p>
          <a:p>
            <a:pPr lvl="1"/>
            <a:r>
              <a:rPr lang="en-CA" dirty="0"/>
              <a:t>Distress arises from unpleasantly </a:t>
            </a:r>
            <a:r>
              <a:rPr lang="en-CA" dirty="0" err="1"/>
              <a:t>valenced</a:t>
            </a:r>
            <a:r>
              <a:rPr lang="en-CA" dirty="0"/>
              <a:t> events/stimuli </a:t>
            </a:r>
          </a:p>
          <a:p>
            <a:pPr lvl="1"/>
            <a:r>
              <a:rPr lang="en-CA" dirty="0"/>
              <a:t>Eustress arises from pleasantly </a:t>
            </a:r>
            <a:r>
              <a:rPr lang="en-CA" dirty="0" err="1"/>
              <a:t>valenced</a:t>
            </a:r>
            <a:r>
              <a:rPr lang="en-CA" dirty="0"/>
              <a:t> events/stimuli</a:t>
            </a:r>
          </a:p>
          <a:p>
            <a:r>
              <a:rPr lang="en-CA" dirty="0"/>
              <a:t>Modern ways of thinking of eustress has more to do with the level of stress response (not the type of stimulus)</a:t>
            </a:r>
          </a:p>
          <a:p>
            <a:r>
              <a:rPr lang="en-CA" dirty="0"/>
              <a:t>Yerkes-Dodson law  - there is an optimal level of arousal (stress) that is needed for us to do well on certain tasks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39F5E83-AA87-4B5A-AC30-D777D530E75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59881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3848"/>
    </mc:Choice>
    <mc:Fallback>
      <p:transition spd="slow" advTm="17384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Yerkes-Dodson Law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Stress and task performance   </a:t>
            </a:r>
          </a:p>
          <a:p>
            <a:endParaRPr lang="en-CA" dirty="0"/>
          </a:p>
          <a:p>
            <a:endParaRPr lang="en-CA" dirty="0"/>
          </a:p>
        </p:txBody>
      </p:sp>
      <p:pic>
        <p:nvPicPr>
          <p:cNvPr id="4" name="Picture 1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238460" y="2301945"/>
            <a:ext cx="4413250" cy="3875018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</p:pic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7" name="Ink 6">
                <a:extLst>
                  <a:ext uri="{FF2B5EF4-FFF2-40B4-BE49-F238E27FC236}">
                    <a16:creationId xmlns:a16="http://schemas.microsoft.com/office/drawing/2014/main" id="{2262F453-515A-4E17-B45C-7A887208294B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5423760" y="1188000"/>
              <a:ext cx="6948000" cy="5670720"/>
            </p14:xfrm>
          </p:contentPart>
        </mc:Choice>
        <mc:Fallback>
          <p:pic>
            <p:nvPicPr>
              <p:cNvPr id="7" name="Ink 6">
                <a:extLst>
                  <a:ext uri="{FF2B5EF4-FFF2-40B4-BE49-F238E27FC236}">
                    <a16:creationId xmlns:a16="http://schemas.microsoft.com/office/drawing/2014/main" id="{2262F453-515A-4E17-B45C-7A887208294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5414400" y="1178640"/>
                <a:ext cx="6966720" cy="5689440"/>
              </a:xfrm>
              <a:prstGeom prst="rect">
                <a:avLst/>
              </a:prstGeom>
            </p:spPr>
          </p:pic>
        </mc:Fallback>
      </mc:AlternateContent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7FB61CB8-1C14-47F6-88AE-B9C6F76A336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7199"/>
    </mc:Choice>
    <mc:Fallback>
      <p:transition spd="slow" advTm="2271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Rectangle 2">
            <a:extLst>
              <a:ext uri="{FF2B5EF4-FFF2-40B4-BE49-F238E27FC236}">
                <a16:creationId xmlns:a16="http://schemas.microsoft.com/office/drawing/2014/main" id="{69FBC787-E03C-41D1-B130-16E93B439FE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sz="3800" dirty="0"/>
              <a:t>Internal Sources of Stress</a:t>
            </a:r>
            <a:r>
              <a:rPr lang="en-US" dirty="0"/>
              <a:t> </a:t>
            </a:r>
            <a:endParaRPr lang="en-US" sz="1600" dirty="0"/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32E976A5-970F-4F31-AF8E-224B525F2469}"/>
              </a:ext>
            </a:extLst>
          </p:cNvPr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2500" b="1" dirty="0"/>
              <a:t>Perceived control:</a:t>
            </a:r>
            <a:r>
              <a:rPr lang="en-US" altLang="en-US" sz="2500" dirty="0"/>
              <a:t> Amount of influence you feel you have over a situation and your reaction to it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500" b="1" dirty="0"/>
              <a:t>Explanatory style:</a:t>
            </a:r>
            <a:r>
              <a:rPr lang="en-US" altLang="en-US" sz="2500" dirty="0"/>
              <a:t> Attributions influence stress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500" dirty="0"/>
              <a:t>Internal, stable, global attributions for negative events-&gt; More stress</a:t>
            </a:r>
          </a:p>
          <a:p>
            <a:pPr eaLnBrk="1" hangingPunct="1">
              <a:lnSpc>
                <a:spcPct val="90000"/>
              </a:lnSpc>
            </a:pPr>
            <a:r>
              <a:rPr lang="en-US" altLang="en-US" sz="2500" b="1" dirty="0"/>
              <a:t>Personality characteristics:</a:t>
            </a:r>
            <a:r>
              <a:rPr lang="en-US" altLang="en-US" sz="2500" dirty="0"/>
              <a:t> Optimistic, “Type B” personalities experience less stress, fewer stress related ailments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500" b="1" dirty="0">
                <a:solidFill>
                  <a:srgbClr val="C00000"/>
                </a:solidFill>
              </a:rPr>
              <a:t>Type A:</a:t>
            </a:r>
            <a:r>
              <a:rPr lang="en-US" altLang="en-US" sz="2500" dirty="0">
                <a:solidFill>
                  <a:srgbClr val="C00000"/>
                </a:solidFill>
              </a:rPr>
              <a:t> </a:t>
            </a:r>
            <a:r>
              <a:rPr lang="en-US" altLang="en-US" sz="2500" dirty="0"/>
              <a:t>Hard-driving ambitious, impatient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500" b="1" dirty="0">
                <a:solidFill>
                  <a:srgbClr val="C00000"/>
                </a:solidFill>
              </a:rPr>
              <a:t>Type B:</a:t>
            </a:r>
            <a:r>
              <a:rPr lang="en-US" altLang="en-US" sz="2500" dirty="0">
                <a:solidFill>
                  <a:srgbClr val="C00000"/>
                </a:solidFill>
              </a:rPr>
              <a:t> </a:t>
            </a:r>
            <a:r>
              <a:rPr lang="en-US" altLang="en-US" sz="2500" dirty="0"/>
              <a:t>Put selves under less pressure, more relaxed</a:t>
            </a:r>
          </a:p>
        </p:txBody>
      </p:sp>
      <p:sp>
        <p:nvSpPr>
          <p:cNvPr id="33795" name="Slide Number Placeholder 5">
            <a:extLst>
              <a:ext uri="{FF2B5EF4-FFF2-40B4-BE49-F238E27FC236}">
                <a16:creationId xmlns:a16="http://schemas.microsoft.com/office/drawing/2014/main" id="{C9CD6331-785B-4805-9912-51F0798382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441FDCF6-60B1-4FBF-94E5-6E0D76D2E6F3}" type="slidenum">
              <a:rPr lang="en-CA" altLang="en-US"/>
              <a:pPr eaLnBrk="1" hangingPunct="1"/>
              <a:t>8</a:t>
            </a:fld>
            <a:endParaRPr lang="en-CA" altLang="en-US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F6B2926-1D0E-428E-B9F5-AAB59CC4D75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89079789"/>
      </p:ext>
    </p:extLst>
  </p:cSld>
  <p:clrMapOvr>
    <a:masterClrMapping/>
  </p:clrMapOvr>
  <p:transition advTm="426931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8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8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86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86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8675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 dirty="0"/>
              <a:t>Stress and the Body </a:t>
            </a:r>
            <a:endParaRPr lang="en-US" dirty="0"/>
          </a:p>
        </p:txBody>
      </p:sp>
      <p:sp>
        <p:nvSpPr>
          <p:cNvPr id="921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Walter Cannon (re: Ch 11) described that activities of our internal organs accompany subjective emotional responses… </a:t>
            </a:r>
          </a:p>
          <a:p>
            <a:pPr eaLnBrk="1" hangingPunct="1"/>
            <a:r>
              <a:rPr lang="en-US" dirty="0"/>
              <a:t>Characteristic physiological responses  associated with stress</a:t>
            </a:r>
          </a:p>
          <a:p>
            <a:pPr lvl="1" eaLnBrk="1" hangingPunct="1"/>
            <a:r>
              <a:rPr lang="en-US" dirty="0"/>
              <a:t>Increased heart rate &amp; respiration </a:t>
            </a:r>
          </a:p>
          <a:p>
            <a:pPr lvl="1" eaLnBrk="1" hangingPunct="1"/>
            <a:r>
              <a:rPr lang="en-US" dirty="0"/>
              <a:t>Increased blood pressure </a:t>
            </a:r>
          </a:p>
          <a:p>
            <a:pPr lvl="1" eaLnBrk="1" hangingPunct="1"/>
            <a:r>
              <a:rPr lang="en-US" dirty="0"/>
              <a:t>Changes in digestive functioning </a:t>
            </a:r>
          </a:p>
          <a:p>
            <a:pPr lvl="1" eaLnBrk="1" hangingPunct="1"/>
            <a:r>
              <a:rPr lang="en-US" dirty="0"/>
              <a:t>Sweating </a:t>
            </a:r>
          </a:p>
          <a:p>
            <a:pPr lvl="1" eaLnBrk="1" hangingPunct="1"/>
            <a:r>
              <a:rPr lang="en-US" dirty="0"/>
              <a:t>Tremors </a:t>
            </a:r>
          </a:p>
          <a:p>
            <a:pPr lvl="2" eaLnBrk="1" hangingPunct="1">
              <a:buFont typeface="Wingdings 2" pitchFamily="18" charset="2"/>
              <a:buNone/>
            </a:pPr>
            <a:endParaRPr lang="en-US" dirty="0"/>
          </a:p>
          <a:p>
            <a:pPr eaLnBrk="1" hangingPunct="1">
              <a:buFont typeface="Wingdings 2" pitchFamily="18" charset="2"/>
              <a:buNone/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290FE37-CAE0-4BDF-8A49-8D847B44640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282"/>
    </mc:Choice>
    <mc:Fallback xmlns="">
      <p:transition spd="slow" advTm="7928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92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21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92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92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83.7|118.1|24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1.1|13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3.3|1.3|65.2|21.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.7|112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5|1.2|29.7|114.3|7.9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4.8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3.3|42.2|31.2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4|51.8|197.9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5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4|1.8|38.7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0|0.8|0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0.1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2550</TotalTime>
  <Words>1536</Words>
  <Application>Microsoft Office PowerPoint</Application>
  <PresentationFormat>Widescreen</PresentationFormat>
  <Paragraphs>175</Paragraphs>
  <Slides>27</Slides>
  <Notes>0</Notes>
  <HiddenSlides>0</HiddenSlides>
  <MMClips>26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3" baseType="lpstr">
      <vt:lpstr>Arial</vt:lpstr>
      <vt:lpstr>Calibri</vt:lpstr>
      <vt:lpstr>Calibri Light</vt:lpstr>
      <vt:lpstr>Tahoma</vt:lpstr>
      <vt:lpstr>Wingdings 2</vt:lpstr>
      <vt:lpstr>Office Theme</vt:lpstr>
      <vt:lpstr>“The absence of stress is death”   - Hans Selye</vt:lpstr>
      <vt:lpstr>Stress as a transaction  </vt:lpstr>
      <vt:lpstr>Kinds of Stressors</vt:lpstr>
      <vt:lpstr>Other  “types” of Stressors</vt:lpstr>
      <vt:lpstr>What are the sources of stress?</vt:lpstr>
      <vt:lpstr>Can stress be a good thing? </vt:lpstr>
      <vt:lpstr>Yerkes-Dodson Law</vt:lpstr>
      <vt:lpstr>Internal Sources of Stress </vt:lpstr>
      <vt:lpstr>Stress and the Body </vt:lpstr>
      <vt:lpstr>The Fight or Flight Response</vt:lpstr>
      <vt:lpstr>Fight or Flight Response</vt:lpstr>
      <vt:lpstr>From where does this response originate? </vt:lpstr>
      <vt:lpstr>Two Stress Response Pathways</vt:lpstr>
      <vt:lpstr>Hans Selye (1907-1982) </vt:lpstr>
      <vt:lpstr> Physical Consequences of Prolonged Stress: General Adaptation Syndrome (Hans Selye) </vt:lpstr>
      <vt:lpstr>General Adaptation Syndrome</vt:lpstr>
      <vt:lpstr>The Immune System</vt:lpstr>
      <vt:lpstr>Stress hormones and immune functioning </vt:lpstr>
      <vt:lpstr>PowerPoint Presentation</vt:lpstr>
      <vt:lpstr>Stress-Related Illnesses</vt:lpstr>
      <vt:lpstr>Coronary Heart Disease/Cardiovascular Disease</vt:lpstr>
      <vt:lpstr>Autonomic Reactivity </vt:lpstr>
      <vt:lpstr>COPING </vt:lpstr>
      <vt:lpstr>Why is control important to stress? </vt:lpstr>
      <vt:lpstr>PowerPoint Presentation</vt:lpstr>
      <vt:lpstr>Behavioural Control/“Problem Focused Coping”</vt:lpstr>
      <vt:lpstr>Cognitive Control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“The absence of stress is death”   - Hans Selye</dc:title>
  <dc:creator>Tsasha Awong</dc:creator>
  <cp:lastModifiedBy>Tsasha Awong</cp:lastModifiedBy>
  <cp:revision>48</cp:revision>
  <dcterms:created xsi:type="dcterms:W3CDTF">2019-02-27T13:42:04Z</dcterms:created>
  <dcterms:modified xsi:type="dcterms:W3CDTF">2022-03-15T00:45:28Z</dcterms:modified>
</cp:coreProperties>
</file>

<file path=docProps/thumbnail.jpeg>
</file>